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3716000" cx="24377650"/>
  <p:notesSz cx="6858000" cy="9144000"/>
  <p:embeddedFontLst>
    <p:embeddedFont>
      <p:font typeface="Montserrat"/>
      <p:regular r:id="rId26"/>
      <p:bold r:id="rId27"/>
      <p:italic r:id="rId28"/>
      <p:boldItalic r:id="rId29"/>
    </p:embeddedFont>
    <p:embeddedFont>
      <p:font typeface="Montserrat Medium"/>
      <p:regular r:id="rId30"/>
      <p:bold r:id="rId31"/>
      <p:italic r:id="rId32"/>
      <p:boldItalic r:id="rId33"/>
    </p:embeddedFont>
    <p:embeddedFont>
      <p:font typeface="Cairo"/>
      <p:regular r:id="rId34"/>
      <p:bold r:id="rId35"/>
    </p:embeddedFont>
    <p:embeddedFont>
      <p:font typeface="Montserrat Light"/>
      <p:regular r:id="rId36"/>
      <p:bold r:id="rId37"/>
      <p:italic r:id="rId38"/>
      <p:boldItalic r:id="rId39"/>
    </p:embeddedFont>
    <p:embeddedFont>
      <p:font typeface="Lato Black"/>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9AA0A6"/>
          </p15:clr>
        </p15:guide>
        <p15:guide id="2" pos="7678">
          <p15:clr>
            <a:srgbClr val="9AA0A6"/>
          </p15:clr>
        </p15:guide>
      </p15:sldGuideLst>
    </p:ext>
    <p:ext uri="http://customooxmlschemas.google.com/">
      <go:slidesCustomData xmlns:go="http://customooxmlschemas.google.com/" r:id="rId42" roundtripDataSignature="AMtx7miK4+WN5CNgY1SEaDrViHAi49zA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7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LatoBlack-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fntdata"/><Relationship Id="rId30" Type="http://schemas.openxmlformats.org/officeDocument/2006/relationships/font" Target="fonts/MontserratMedium-regular.fntdata"/><Relationship Id="rId11" Type="http://schemas.openxmlformats.org/officeDocument/2006/relationships/slide" Target="slides/slide6.xml"/><Relationship Id="rId33" Type="http://schemas.openxmlformats.org/officeDocument/2006/relationships/font" Target="fonts/MontserratMedium-boldItalic.fntdata"/><Relationship Id="rId10" Type="http://schemas.openxmlformats.org/officeDocument/2006/relationships/slide" Target="slides/slide5.xml"/><Relationship Id="rId32" Type="http://schemas.openxmlformats.org/officeDocument/2006/relationships/font" Target="fonts/MontserratMedium-italic.fntdata"/><Relationship Id="rId13" Type="http://schemas.openxmlformats.org/officeDocument/2006/relationships/slide" Target="slides/slide8.xml"/><Relationship Id="rId35" Type="http://schemas.openxmlformats.org/officeDocument/2006/relationships/font" Target="fonts/Cairo-bold.fntdata"/><Relationship Id="rId12" Type="http://schemas.openxmlformats.org/officeDocument/2006/relationships/slide" Target="slides/slide7.xml"/><Relationship Id="rId34" Type="http://schemas.openxmlformats.org/officeDocument/2006/relationships/font" Target="fonts/Cairo-regular.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Light"/>
                <a:ea typeface="Montserrat Light"/>
                <a:cs typeface="Montserrat Light"/>
                <a:sym typeface="Montserrat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Light"/>
                <a:ea typeface="Montserrat Light"/>
                <a:cs typeface="Montserrat Light"/>
                <a:sym typeface="Montserrat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Montserrat Light"/>
                <a:ea typeface="Montserrat Light"/>
                <a:cs typeface="Montserrat Light"/>
                <a:sym typeface="Montserrat Light"/>
              </a:defRPr>
            </a:lvl1pPr>
            <a:lvl2pPr indent="-228600" lvl="1" marL="914400" marR="0" rtl="0" algn="l">
              <a:spcBef>
                <a:spcPts val="0"/>
              </a:spcBef>
              <a:spcAft>
                <a:spcPts val="0"/>
              </a:spcAft>
              <a:buSzPts val="1400"/>
              <a:buNone/>
              <a:defRPr b="0" i="0" sz="2400" u="none" cap="none" strike="noStrike">
                <a:solidFill>
                  <a:schemeClr val="dk1"/>
                </a:solidFill>
                <a:latin typeface="Montserrat Light"/>
                <a:ea typeface="Montserrat Light"/>
                <a:cs typeface="Montserrat Light"/>
                <a:sym typeface="Montserrat Light"/>
              </a:defRPr>
            </a:lvl2pPr>
            <a:lvl3pPr indent="-228600" lvl="2" marL="1371600" marR="0" rtl="0" algn="l">
              <a:spcBef>
                <a:spcPts val="0"/>
              </a:spcBef>
              <a:spcAft>
                <a:spcPts val="0"/>
              </a:spcAft>
              <a:buSzPts val="1400"/>
              <a:buNone/>
              <a:defRPr b="0" i="0" sz="2400" u="none" cap="none" strike="noStrike">
                <a:solidFill>
                  <a:schemeClr val="dk1"/>
                </a:solidFill>
                <a:latin typeface="Montserrat Light"/>
                <a:ea typeface="Montserrat Light"/>
                <a:cs typeface="Montserrat Light"/>
                <a:sym typeface="Montserrat Light"/>
              </a:defRPr>
            </a:lvl3pPr>
            <a:lvl4pPr indent="-228600" lvl="3" marL="1828800" marR="0" rtl="0" algn="l">
              <a:spcBef>
                <a:spcPts val="0"/>
              </a:spcBef>
              <a:spcAft>
                <a:spcPts val="0"/>
              </a:spcAft>
              <a:buSzPts val="1400"/>
              <a:buNone/>
              <a:defRPr b="0" i="0" sz="2400" u="none" cap="none" strike="noStrike">
                <a:solidFill>
                  <a:schemeClr val="dk1"/>
                </a:solidFill>
                <a:latin typeface="Montserrat Light"/>
                <a:ea typeface="Montserrat Light"/>
                <a:cs typeface="Montserrat Light"/>
                <a:sym typeface="Montserrat Light"/>
              </a:defRPr>
            </a:lvl4pPr>
            <a:lvl5pPr indent="-228600" lvl="4" marL="2286000" marR="0" rtl="0" algn="l">
              <a:spcBef>
                <a:spcPts val="0"/>
              </a:spcBef>
              <a:spcAft>
                <a:spcPts val="0"/>
              </a:spcAft>
              <a:buSzPts val="1400"/>
              <a:buNone/>
              <a:defRPr b="0" i="0" sz="2400" u="none" cap="none" strike="noStrike">
                <a:solidFill>
                  <a:schemeClr val="dk1"/>
                </a:solidFill>
                <a:latin typeface="Montserrat Light"/>
                <a:ea typeface="Montserrat Light"/>
                <a:cs typeface="Montserrat Light"/>
                <a:sym typeface="Montserrat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Light"/>
                <a:ea typeface="Montserrat Light"/>
                <a:cs typeface="Montserrat Light"/>
                <a:sym typeface="Montserrat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Montserrat Light"/>
                <a:ea typeface="Montserrat Light"/>
                <a:cs typeface="Montserrat Light"/>
                <a:sym typeface="Montserrat Light"/>
              </a:rPr>
              <a:t>‹#›</a:t>
            </a:fld>
            <a:endParaRPr b="0" i="0" sz="1200" u="none" cap="none" strike="noStrike">
              <a:solidFill>
                <a:schemeClr val="dk1"/>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a:t>JL</a:t>
            </a:r>
            <a:endParaRPr/>
          </a:p>
        </p:txBody>
      </p:sp>
      <p:sp>
        <p:nvSpPr>
          <p:cNvPr id="17" name="Google Shape;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e6821d9fd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ee6821d9fd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500">
                <a:latin typeface="Montserrat"/>
                <a:ea typeface="Montserrat"/>
                <a:cs typeface="Montserrat"/>
                <a:sym typeface="Montserrat"/>
              </a:rPr>
              <a:t>MY</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b="1" lang="es-MX" sz="1500">
                <a:latin typeface="Montserrat"/>
                <a:ea typeface="Montserrat"/>
                <a:cs typeface="Montserrat"/>
                <a:sym typeface="Montserrat"/>
              </a:rPr>
              <a:t>Security </a:t>
            </a:r>
            <a:r>
              <a:rPr lang="es-MX" sz="1500"/>
              <a:t>- Its immutable and no one can alter the records or copy versions of the vaccination certificate.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s-MX" sz="1500">
                <a:latin typeface="Montserrat"/>
                <a:ea typeface="Montserrat"/>
                <a:cs typeface="Montserrat"/>
                <a:sym typeface="Montserrat"/>
              </a:rPr>
              <a:t>Decentralised</a:t>
            </a:r>
            <a:r>
              <a:rPr b="1" lang="es-MX" sz="1500">
                <a:latin typeface="Montserrat"/>
                <a:ea typeface="Montserrat"/>
                <a:cs typeface="Montserrat"/>
                <a:sym typeface="Montserrat"/>
              </a:rPr>
              <a:t> </a:t>
            </a:r>
            <a:r>
              <a:rPr lang="es-MX" sz="1500"/>
              <a:t>- The platform supports global adoption across multiple organisations/governments/counties as no single access to a database is required. This would allow for a globally accepted standard in vaccination certificates.  (Eg: Having a standard license)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s-MX" sz="1500">
                <a:latin typeface="Montserrat"/>
                <a:ea typeface="Montserrat"/>
                <a:cs typeface="Montserrat"/>
                <a:sym typeface="Montserrat"/>
              </a:rPr>
              <a:t>Trustless - </a:t>
            </a:r>
            <a:r>
              <a:rPr lang="es-MX" sz="1500"/>
              <a:t>Creates a system by which the records can be </a:t>
            </a:r>
            <a:r>
              <a:rPr b="1" lang="es-MX" sz="1500">
                <a:latin typeface="Montserrat"/>
                <a:ea typeface="Montserrat"/>
                <a:cs typeface="Montserrat"/>
                <a:sym typeface="Montserrat"/>
              </a:rPr>
              <a:t>shared</a:t>
            </a:r>
            <a:r>
              <a:rPr lang="es-MX" sz="1500"/>
              <a:t> and </a:t>
            </a:r>
            <a:r>
              <a:rPr b="1" lang="es-MX" sz="1500">
                <a:latin typeface="Montserrat"/>
                <a:ea typeface="Montserrat"/>
                <a:cs typeface="Montserrat"/>
                <a:sym typeface="Montserrat"/>
              </a:rPr>
              <a:t>verified </a:t>
            </a:r>
            <a:r>
              <a:rPr lang="es-MX" sz="1500"/>
              <a:t>knowing that it can not be corrupted and a </a:t>
            </a:r>
            <a:r>
              <a:rPr lang="es-MX" sz="1500"/>
              <a:t>consistent</a:t>
            </a:r>
            <a:r>
              <a:rPr lang="es-MX" sz="1500"/>
              <a:t> standard applied to all records.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MX" sz="1500"/>
              <a:t>Thank you John.</a:t>
            </a:r>
            <a:endParaRPr sz="1500"/>
          </a:p>
          <a:p>
            <a:pPr indent="0" lvl="0" marL="0" rtl="0" algn="l">
              <a:spcBef>
                <a:spcPts val="0"/>
              </a:spcBef>
              <a:spcAft>
                <a:spcPts val="0"/>
              </a:spcAft>
              <a:buNone/>
            </a:pPr>
            <a:r>
              <a:rPr lang="es-MX" sz="1500"/>
              <a:t>As John mentioned the forgery breach, there is where ChainVax shines as we are completely secure with our records stored in the blockchain. We are also decentralised and can be accessed globally making us a highly flexible solution to vaccination veritability. With us, you can be entirely sure that records are authentic and we strive to unite people across borders with our trustless blockchain system.</a:t>
            </a:r>
            <a:endParaRPr sz="1500"/>
          </a:p>
        </p:txBody>
      </p:sp>
      <p:sp>
        <p:nvSpPr>
          <p:cNvPr id="144" name="Google Shape;144;gee6821d9fd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e6821d9fd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ee6821d9fd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400"/>
              <a:t>MY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MX" sz="1400"/>
              <a:t>Emphasis is that we create two main products </a:t>
            </a:r>
            <a:endParaRPr sz="1400"/>
          </a:p>
          <a:p>
            <a:pPr indent="0" lvl="0" marL="0" rtl="0" algn="l">
              <a:spcBef>
                <a:spcPts val="0"/>
              </a:spcBef>
              <a:spcAft>
                <a:spcPts val="0"/>
              </a:spcAft>
              <a:buNone/>
            </a:pPr>
            <a:r>
              <a:rPr lang="es-MX" sz="1400"/>
              <a:t>1) NFT (include Data and Certificate)  and </a:t>
            </a:r>
            <a:endParaRPr sz="1400"/>
          </a:p>
          <a:p>
            <a:pPr indent="0" lvl="0" marL="0" rtl="0" algn="l">
              <a:spcBef>
                <a:spcPts val="0"/>
              </a:spcBef>
              <a:spcAft>
                <a:spcPts val="0"/>
              </a:spcAft>
              <a:buNone/>
            </a:pPr>
            <a:r>
              <a:rPr lang="es-MX" sz="1400"/>
              <a:t>2) QR Code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MX" sz="1400"/>
              <a:t>As a group, we went through multiple iterations of our workflow and finally settled with this complete roadmap. The process was tricky as there were many moving parts and also different programs to consider. </a:t>
            </a:r>
            <a:endParaRPr sz="1400"/>
          </a:p>
          <a:p>
            <a:pPr indent="0" lvl="0" marL="0" rtl="0" algn="l">
              <a:spcBef>
                <a:spcPts val="0"/>
              </a:spcBef>
              <a:spcAft>
                <a:spcPts val="0"/>
              </a:spcAft>
              <a:buNone/>
            </a:pPr>
            <a:r>
              <a:rPr lang="es-MX" sz="1400"/>
              <a:t>There are colour coded legends for the 3 programs we used in this diagram so please keep that in mind.</a:t>
            </a:r>
            <a:endParaRPr sz="1400"/>
          </a:p>
          <a:p>
            <a:pPr indent="0" lvl="0" marL="0" rtl="0" algn="l">
              <a:spcBef>
                <a:spcPts val="0"/>
              </a:spcBef>
              <a:spcAft>
                <a:spcPts val="0"/>
              </a:spcAft>
              <a:buNone/>
            </a:pPr>
            <a:r>
              <a:rPr lang="es-MX" sz="1400">
                <a:solidFill>
                  <a:srgbClr val="999999"/>
                </a:solidFill>
              </a:rPr>
              <a:t>Now, what we needed to do is process our patients input data and translate that into a final </a:t>
            </a:r>
            <a:r>
              <a:rPr b="1" lang="es-MX" sz="1400">
                <a:solidFill>
                  <a:srgbClr val="999999"/>
                </a:solidFill>
                <a:latin typeface="Montserrat"/>
                <a:ea typeface="Montserrat"/>
                <a:cs typeface="Montserrat"/>
                <a:sym typeface="Montserrat"/>
              </a:rPr>
              <a:t>QR code</a:t>
            </a:r>
            <a:r>
              <a:rPr lang="es-MX" sz="1400">
                <a:solidFill>
                  <a:srgbClr val="999999"/>
                </a:solidFill>
              </a:rPr>
              <a:t> and </a:t>
            </a:r>
            <a:r>
              <a:rPr b="1" lang="es-MX" sz="1400">
                <a:solidFill>
                  <a:srgbClr val="999999"/>
                </a:solidFill>
                <a:latin typeface="Montserrat"/>
                <a:ea typeface="Montserrat"/>
                <a:cs typeface="Montserrat"/>
                <a:sym typeface="Montserrat"/>
              </a:rPr>
              <a:t>NFT</a:t>
            </a:r>
            <a:r>
              <a:rPr lang="es-MX" sz="1400">
                <a:solidFill>
                  <a:srgbClr val="999999"/>
                </a:solidFill>
              </a:rPr>
              <a:t> for their future referrals. </a:t>
            </a:r>
            <a:endParaRPr sz="1400">
              <a:solidFill>
                <a:srgbClr val="999999"/>
              </a:solidFill>
            </a:endParaRPr>
          </a:p>
          <a:p>
            <a:pPr indent="0" lvl="0" marL="0" rtl="0" algn="l">
              <a:spcBef>
                <a:spcPts val="0"/>
              </a:spcBef>
              <a:spcAft>
                <a:spcPts val="0"/>
              </a:spcAft>
              <a:buClr>
                <a:schemeClr val="dk1"/>
              </a:buClr>
              <a:buFont typeface="Arial"/>
              <a:buNone/>
            </a:pPr>
            <a:r>
              <a:rPr lang="es-MX" sz="1400">
                <a:solidFill>
                  <a:srgbClr val="999999"/>
                </a:solidFill>
              </a:rPr>
              <a:t>We first parse through the patients input into python and that generates a w3 request to retrieve the id count from our solidity contract. The patients data in addition to the id count is then generated into a vaccination certificate in qr code and image form in which the image is sent to Pinata for an image URI. We take that image URI and append it unto a JSON file with the patients data, and send that to Pinata a second time for their metadata URI.  From here, we incorporate the patients data and our metadata URI into our solidity contract which then mints our NFT and sends it to our patients wallet.</a:t>
            </a:r>
            <a:endParaRPr sz="1400">
              <a:solidFill>
                <a:srgbClr val="999999"/>
              </a:solidFill>
            </a:endParaRPr>
          </a:p>
          <a:p>
            <a:pPr indent="0" lvl="0" marL="0" rtl="0" algn="l">
              <a:spcBef>
                <a:spcPts val="0"/>
              </a:spcBef>
              <a:spcAft>
                <a:spcPts val="0"/>
              </a:spcAft>
              <a:buNone/>
            </a:pPr>
            <a:r>
              <a:t/>
            </a:r>
            <a:endParaRPr sz="1400"/>
          </a:p>
        </p:txBody>
      </p:sp>
      <p:sp>
        <p:nvSpPr>
          <p:cNvPr id="164" name="Google Shape;164;gee6821d9fd_0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e6821d9f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ee6821d9fd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600"/>
              <a:t>MY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MX" sz="1600"/>
              <a:t>This is a snapshot of our contract in solidity and it was rather simple to build as we utilised common contract building basics. We imported Counters and ERC721 sol files to record </a:t>
            </a:r>
            <a:r>
              <a:rPr lang="es-MX" sz="1600"/>
              <a:t>increasing users and implement the backbone for non-fungible token minting. A struct was also incorporated around patient input variables to organise their vaccination details. Lastly, the registerVaccineDose function takes all of the inputs and generates our final product, the NFT.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MX" sz="1600"/>
              <a:t>Thank you and on to you Jay.</a:t>
            </a:r>
            <a:endParaRPr sz="1600"/>
          </a:p>
        </p:txBody>
      </p:sp>
      <p:sp>
        <p:nvSpPr>
          <p:cNvPr id="199" name="Google Shape;199;gee6821d9fd_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e6821d9fd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ee6821d9fd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t>JR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MX" sz="1200"/>
              <a:t>In our main Python workbook, we wrote six core </a:t>
            </a:r>
            <a:r>
              <a:rPr lang="es-MX" sz="1200"/>
              <a:t>functions</a:t>
            </a:r>
            <a:r>
              <a:rPr lang="es-MX" sz="1200"/>
              <a:t> that together can create our vaccination certificate:</a:t>
            </a:r>
            <a:endParaRPr sz="1200"/>
          </a:p>
          <a:p>
            <a:pPr indent="0" lvl="0" marL="0" rtl="0" algn="l">
              <a:spcBef>
                <a:spcPts val="0"/>
              </a:spcBef>
              <a:spcAft>
                <a:spcPts val="0"/>
              </a:spcAft>
              <a:buNone/>
            </a:pPr>
            <a:r>
              <a:t/>
            </a:r>
            <a:endParaRPr sz="1200"/>
          </a:p>
          <a:p>
            <a:pPr indent="-304800" lvl="0" marL="457200" rtl="0" algn="l">
              <a:spcBef>
                <a:spcPts val="0"/>
              </a:spcBef>
              <a:spcAft>
                <a:spcPts val="0"/>
              </a:spcAft>
              <a:buClr>
                <a:schemeClr val="dk1"/>
              </a:buClr>
              <a:buSzPts val="1200"/>
              <a:buChar char="-"/>
            </a:pPr>
            <a:r>
              <a:rPr lang="es-MX" sz="1200"/>
              <a:t>the first converts data to a JSON file</a:t>
            </a:r>
            <a:endParaRPr sz="1200"/>
          </a:p>
          <a:p>
            <a:pPr indent="-304800" lvl="0" marL="457200" rtl="0" algn="l">
              <a:spcBef>
                <a:spcPts val="0"/>
              </a:spcBef>
              <a:spcAft>
                <a:spcPts val="0"/>
              </a:spcAft>
              <a:buSzPts val="1200"/>
              <a:buChar char="-"/>
            </a:pPr>
            <a:r>
              <a:rPr lang="es-MX" sz="1200"/>
              <a:t>the second pings an image to Pinata to be hosted on the IPFS</a:t>
            </a:r>
            <a:endParaRPr sz="1200"/>
          </a:p>
          <a:p>
            <a:pPr indent="-304800" lvl="0" marL="457200" rtl="0" algn="l">
              <a:spcBef>
                <a:spcPts val="0"/>
              </a:spcBef>
              <a:spcAft>
                <a:spcPts val="0"/>
              </a:spcAft>
              <a:buSzPts val="1200"/>
              <a:buChar char="-"/>
            </a:pPr>
            <a:r>
              <a:rPr lang="es-MX" sz="1200"/>
              <a:t>the third sends the now converted JSON data to be hosted on the IPFS</a:t>
            </a:r>
            <a:endParaRPr sz="1200"/>
          </a:p>
          <a:p>
            <a:pPr indent="-304800" lvl="0" marL="457200" rtl="0" algn="l">
              <a:spcBef>
                <a:spcPts val="0"/>
              </a:spcBef>
              <a:spcAft>
                <a:spcPts val="0"/>
              </a:spcAft>
              <a:buSzPts val="1200"/>
              <a:buChar char="-"/>
            </a:pPr>
            <a:r>
              <a:rPr lang="es-MX" sz="1200"/>
              <a:t>the fourth takes all our input data and creates a new image certificate</a:t>
            </a:r>
            <a:endParaRPr sz="1200"/>
          </a:p>
          <a:p>
            <a:pPr indent="-304800" lvl="0" marL="457200" rtl="0" algn="l">
              <a:spcBef>
                <a:spcPts val="0"/>
              </a:spcBef>
              <a:spcAft>
                <a:spcPts val="0"/>
              </a:spcAft>
              <a:buSzPts val="1200"/>
              <a:buChar char="-"/>
            </a:pPr>
            <a:r>
              <a:rPr lang="es-MX" sz="1200"/>
              <a:t>the fifth creates a QR code of our certificate</a:t>
            </a:r>
            <a:endParaRPr sz="1200"/>
          </a:p>
          <a:p>
            <a:pPr indent="-304800" lvl="0" marL="457200" rtl="0" algn="l">
              <a:spcBef>
                <a:spcPts val="0"/>
              </a:spcBef>
              <a:spcAft>
                <a:spcPts val="0"/>
              </a:spcAft>
              <a:buSzPts val="1200"/>
              <a:buChar char="-"/>
            </a:pPr>
            <a:r>
              <a:rPr lang="es-MX" sz="1200"/>
              <a:t>the sixth function, which you see here, takes all the previous functions and packages them into one</a:t>
            </a:r>
            <a:endParaRPr sz="1200"/>
          </a:p>
        </p:txBody>
      </p:sp>
      <p:sp>
        <p:nvSpPr>
          <p:cNvPr id="212" name="Google Shape;212;gee6821d9fd_0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e6821d9fd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ee6821d9fd_0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MX" sz="1100">
                <a:latin typeface="Arial"/>
                <a:ea typeface="Arial"/>
                <a:cs typeface="Arial"/>
                <a:sym typeface="Arial"/>
              </a:rPr>
              <a:t>PM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MX" sz="1100">
                <a:latin typeface="Arial"/>
                <a:ea typeface="Arial"/>
                <a:cs typeface="Arial"/>
                <a:sym typeface="Arial"/>
              </a:rPr>
              <a:t>For this we have used a new &amp; nice library called OpenCV</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s-MX" sz="1100">
                <a:latin typeface="Arial"/>
                <a:ea typeface="Arial"/>
                <a:cs typeface="Arial"/>
                <a:sym typeface="Arial"/>
              </a:rPr>
              <a:t>Opencv: </a:t>
            </a:r>
            <a:r>
              <a:rPr lang="es-MX" sz="1100">
                <a:latin typeface="Arial"/>
                <a:ea typeface="Arial"/>
                <a:cs typeface="Arial"/>
                <a:sym typeface="Arial"/>
              </a:rPr>
              <a:t>Is a huge open-source for computer vision, machine learning, and image processing. It can process images and videos to identify objects, faces, or even the handwriting of a human.</a:t>
            </a:r>
            <a:endParaRPr sz="1100">
              <a:solidFill>
                <a:schemeClr val="accent3"/>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accent3"/>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rPr lang="es-MX" sz="1100">
                <a:latin typeface="Arial"/>
                <a:ea typeface="Arial"/>
                <a:cs typeface="Arial"/>
                <a:sym typeface="Arial"/>
              </a:rPr>
              <a:t>Some </a:t>
            </a:r>
            <a:r>
              <a:rPr lang="es-MX" sz="1100">
                <a:latin typeface="Arial"/>
                <a:ea typeface="Arial"/>
                <a:cs typeface="Arial"/>
                <a:sym typeface="Arial"/>
              </a:rPr>
              <a:t>basic</a:t>
            </a:r>
            <a:r>
              <a:rPr lang="es-MX" sz="1100">
                <a:solidFill>
                  <a:srgbClr val="999999"/>
                </a:solidFill>
                <a:latin typeface="Arial"/>
                <a:ea typeface="Arial"/>
                <a:cs typeface="Arial"/>
                <a:sym typeface="Arial"/>
              </a:rPr>
              <a:t> </a:t>
            </a:r>
            <a:r>
              <a:rPr lang="es-MX" sz="1100">
                <a:latin typeface="Arial"/>
                <a:ea typeface="Arial"/>
                <a:cs typeface="Arial"/>
                <a:sym typeface="Arial"/>
              </a:rPr>
              <a:t>parameters that </a:t>
            </a:r>
            <a:r>
              <a:rPr lang="es-MX" sz="1100">
                <a:latin typeface="Arial"/>
                <a:ea typeface="Arial"/>
                <a:cs typeface="Arial"/>
                <a:sym typeface="Arial"/>
              </a:rPr>
              <a:t>opencv library contains are</a:t>
            </a:r>
            <a:r>
              <a:rPr lang="es-MX" sz="1100">
                <a:latin typeface="Arial"/>
                <a:ea typeface="Arial"/>
                <a:cs typeface="Arial"/>
                <a:sym typeface="Arial"/>
              </a:rPr>
              <a:t>:</a:t>
            </a:r>
            <a:endParaRPr sz="1100">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Reading a image</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Converting a image to greyscale</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Color spaces</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Resize an image</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Save image</a:t>
            </a:r>
            <a:endParaRPr sz="1100">
              <a:latin typeface="Arial"/>
              <a:ea typeface="Arial"/>
              <a:cs typeface="Arial"/>
              <a:sym typeface="Arial"/>
            </a:endParaRPr>
          </a:p>
          <a:p>
            <a:pPr indent="-298450" lvl="0" marL="457200" rtl="0" algn="just">
              <a:lnSpc>
                <a:spcPct val="115000"/>
              </a:lnSpc>
              <a:spcBef>
                <a:spcPts val="0"/>
              </a:spcBef>
              <a:spcAft>
                <a:spcPts val="0"/>
              </a:spcAft>
              <a:buClr>
                <a:schemeClr val="dk1"/>
              </a:buClr>
              <a:buSzPts val="1100"/>
              <a:buChar char="➢"/>
            </a:pPr>
            <a:r>
              <a:rPr lang="es-MX" sz="1100">
                <a:latin typeface="Arial"/>
                <a:ea typeface="Arial"/>
                <a:cs typeface="Arial"/>
                <a:sym typeface="Arial"/>
              </a:rPr>
              <a:t>Reading video, etc</a:t>
            </a:r>
            <a:endParaRPr sz="1100">
              <a:latin typeface="Arial"/>
              <a:ea typeface="Arial"/>
              <a:cs typeface="Arial"/>
              <a:sym typeface="Arial"/>
            </a:endParaRPr>
          </a:p>
          <a:p>
            <a:pPr indent="0" lvl="0" marL="0" rtl="0" algn="just">
              <a:lnSpc>
                <a:spcPct val="115000"/>
              </a:lnSpc>
              <a:spcBef>
                <a:spcPts val="0"/>
              </a:spcBef>
              <a:spcAft>
                <a:spcPts val="0"/>
              </a:spcAft>
              <a:buNone/>
            </a:pPr>
            <a:r>
              <a:t/>
            </a:r>
            <a:endParaRPr sz="1100">
              <a:latin typeface="Arial"/>
              <a:ea typeface="Arial"/>
              <a:cs typeface="Arial"/>
              <a:sym typeface="Arial"/>
            </a:endParaRPr>
          </a:p>
          <a:p>
            <a:pPr indent="0" lvl="0" marL="0" rtl="0" algn="just">
              <a:lnSpc>
                <a:spcPct val="115000"/>
              </a:lnSpc>
              <a:spcBef>
                <a:spcPts val="0"/>
              </a:spcBef>
              <a:spcAft>
                <a:spcPts val="0"/>
              </a:spcAft>
              <a:buNone/>
            </a:pPr>
            <a:r>
              <a:rPr lang="es-MX" sz="1100">
                <a:latin typeface="Arial"/>
                <a:ea typeface="Arial"/>
                <a:cs typeface="Arial"/>
                <a:sym typeface="Arial"/>
              </a:rPr>
              <a:t>As you can see on the image, </a:t>
            </a:r>
            <a:r>
              <a:rPr lang="es-MX" sz="1100">
                <a:latin typeface="Arial"/>
                <a:ea typeface="Arial"/>
                <a:cs typeface="Arial"/>
                <a:sym typeface="Arial"/>
              </a:rPr>
              <a:t>first we have created this</a:t>
            </a:r>
            <a:r>
              <a:rPr lang="es-MX" sz="1100">
                <a:latin typeface="Arial"/>
                <a:ea typeface="Arial"/>
                <a:cs typeface="Arial"/>
                <a:sym typeface="Arial"/>
              </a:rPr>
              <a:t> template through an external </a:t>
            </a:r>
            <a:r>
              <a:rPr lang="es-MX" sz="1100">
                <a:latin typeface="Arial"/>
                <a:ea typeface="Arial"/>
                <a:cs typeface="Arial"/>
                <a:sym typeface="Arial"/>
              </a:rPr>
              <a:t>designing</a:t>
            </a:r>
            <a:r>
              <a:rPr lang="es-MX" sz="1100">
                <a:latin typeface="Arial"/>
                <a:ea typeface="Arial"/>
                <a:cs typeface="Arial"/>
                <a:sym typeface="Arial"/>
              </a:rPr>
              <a:t> </a:t>
            </a:r>
            <a:r>
              <a:rPr lang="es-MX" sz="1100">
                <a:latin typeface="Arial"/>
                <a:ea typeface="Arial"/>
                <a:cs typeface="Arial"/>
                <a:sym typeface="Arial"/>
              </a:rPr>
              <a:t>application, then we used OpenCV module within Python to read our Template and given the parameters needed for the Vaccination Certificate… such as name, dob, valid from, Doc num &amp; vaccinations to write texts, in other to do that we provided some coordinates to our function so it can display all different texts on the exact location anytime when a certificate gets created...</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29" name="Google Shape;229;gee6821d9fd_0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e6821d9fd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ee6821d9fd_0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MX" sz="1100">
                <a:latin typeface="Arial"/>
                <a:ea typeface="Arial"/>
                <a:cs typeface="Arial"/>
                <a:sym typeface="Arial"/>
              </a:rPr>
              <a:t>PM</a:t>
            </a:r>
            <a:endParaRPr sz="1100">
              <a:latin typeface="Arial"/>
              <a:ea typeface="Arial"/>
              <a:cs typeface="Arial"/>
              <a:sym typeface="Arial"/>
            </a:endParaRPr>
          </a:p>
          <a:p>
            <a:pPr indent="0" lvl="0" marL="0" rtl="0" algn="l">
              <a:spcBef>
                <a:spcPts val="400"/>
              </a:spcBef>
              <a:spcAft>
                <a:spcPts val="0"/>
              </a:spcAft>
              <a:buClr>
                <a:srgbClr val="999999"/>
              </a:buClr>
              <a:buSzPts val="1100"/>
              <a:buFont typeface="Arial"/>
              <a:buNone/>
            </a:pPr>
            <a:r>
              <a:rPr lang="es-MX" sz="1100">
                <a:latin typeface="Arial"/>
                <a:ea typeface="Arial"/>
                <a:cs typeface="Arial"/>
                <a:sym typeface="Arial"/>
              </a:rPr>
              <a:t>We used this other new library to store our Vaccination Certificate once the URI has been sent from pinata…</a:t>
            </a:r>
            <a:endParaRPr sz="1100">
              <a:latin typeface="Arial"/>
              <a:ea typeface="Arial"/>
              <a:cs typeface="Arial"/>
              <a:sym typeface="Arial"/>
            </a:endParaRPr>
          </a:p>
          <a:p>
            <a:pPr indent="0" lvl="0" marL="0" rtl="0" algn="l">
              <a:spcBef>
                <a:spcPts val="400"/>
              </a:spcBef>
              <a:spcAft>
                <a:spcPts val="0"/>
              </a:spcAft>
              <a:buClr>
                <a:srgbClr val="999999"/>
              </a:buClr>
              <a:buSzPts val="1100"/>
              <a:buFont typeface="Arial"/>
              <a:buNone/>
            </a:pPr>
            <a:r>
              <a:t/>
            </a:r>
            <a:endParaRPr sz="1100">
              <a:latin typeface="Arial"/>
              <a:ea typeface="Arial"/>
              <a:cs typeface="Arial"/>
              <a:sym typeface="Arial"/>
            </a:endParaRPr>
          </a:p>
          <a:p>
            <a:pPr indent="0" lvl="0" marL="0" rtl="0" algn="l">
              <a:lnSpc>
                <a:spcPct val="100000"/>
              </a:lnSpc>
              <a:spcBef>
                <a:spcPts val="400"/>
              </a:spcBef>
              <a:spcAft>
                <a:spcPts val="0"/>
              </a:spcAft>
              <a:buClr>
                <a:schemeClr val="dk1"/>
              </a:buClr>
              <a:buSzPts val="1100"/>
              <a:buFont typeface="Arial"/>
              <a:buNone/>
            </a:pPr>
            <a:r>
              <a:rPr lang="es-MX" sz="1100">
                <a:latin typeface="Arial"/>
                <a:ea typeface="Arial"/>
                <a:cs typeface="Arial"/>
                <a:sym typeface="Arial"/>
              </a:rPr>
              <a:t>QR-Code is a two-dimensional version of the Barcode able to convey a wide variety of information almost instantly with the scan of a mobile device.</a:t>
            </a:r>
            <a:endParaRPr sz="1100">
              <a:latin typeface="Arial"/>
              <a:ea typeface="Arial"/>
              <a:cs typeface="Arial"/>
              <a:sym typeface="Arial"/>
            </a:endParaRPr>
          </a:p>
          <a:p>
            <a:pPr indent="0" lvl="0" marL="0" rtl="0" algn="l">
              <a:lnSpc>
                <a:spcPct val="100000"/>
              </a:lnSpc>
              <a:spcBef>
                <a:spcPts val="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400"/>
              </a:spcBef>
              <a:spcAft>
                <a:spcPts val="0"/>
              </a:spcAft>
              <a:buClr>
                <a:schemeClr val="dk1"/>
              </a:buClr>
              <a:buSzPts val="1100"/>
              <a:buFont typeface="Arial"/>
              <a:buNone/>
            </a:pPr>
            <a:r>
              <a:rPr lang="es-MX" sz="1100">
                <a:latin typeface="Arial"/>
                <a:ea typeface="Arial"/>
                <a:cs typeface="Arial"/>
                <a:sym typeface="Arial"/>
              </a:rPr>
              <a:t>Some of the parameters used to define the QR Code were:</a:t>
            </a:r>
            <a:endParaRPr sz="1100">
              <a:latin typeface="Arial"/>
              <a:ea typeface="Arial"/>
              <a:cs typeface="Arial"/>
              <a:sym typeface="Arial"/>
            </a:endParaRPr>
          </a:p>
          <a:p>
            <a:pPr indent="0" lvl="0" marL="0" rtl="0" algn="l">
              <a:lnSpc>
                <a:spcPct val="100000"/>
              </a:lnSpc>
              <a:spcBef>
                <a:spcPts val="400"/>
              </a:spcBef>
              <a:spcAft>
                <a:spcPts val="0"/>
              </a:spcAft>
              <a:buClr>
                <a:schemeClr val="dk1"/>
              </a:buClr>
              <a:buSzPts val="1100"/>
              <a:buFont typeface="Arial"/>
              <a:buNone/>
            </a:pPr>
            <a:r>
              <a:t/>
            </a:r>
            <a:endParaRPr sz="1100">
              <a:latin typeface="Arial"/>
              <a:ea typeface="Arial"/>
              <a:cs typeface="Arial"/>
              <a:sym typeface="Arial"/>
            </a:endParaRPr>
          </a:p>
          <a:p>
            <a:pPr indent="-298450" lvl="0" marL="457200" rtl="0" algn="l">
              <a:lnSpc>
                <a:spcPct val="100000"/>
              </a:lnSpc>
              <a:spcBef>
                <a:spcPts val="400"/>
              </a:spcBef>
              <a:spcAft>
                <a:spcPts val="0"/>
              </a:spcAft>
              <a:buClr>
                <a:schemeClr val="dk1"/>
              </a:buClr>
              <a:buSzPts val="1100"/>
              <a:buChar char="➢"/>
            </a:pPr>
            <a:r>
              <a:rPr lang="es-MX" sz="1100">
                <a:latin typeface="Arial"/>
                <a:ea typeface="Arial"/>
                <a:cs typeface="Arial"/>
                <a:sym typeface="Arial"/>
              </a:rPr>
              <a:t>Box Size = Parameter that controls how many pixels are in each “box” of the QR code.</a:t>
            </a:r>
            <a:endParaRPr sz="1100">
              <a:latin typeface="Arial"/>
              <a:ea typeface="Arial"/>
              <a:cs typeface="Arial"/>
              <a:sym typeface="Arial"/>
            </a:endParaRPr>
          </a:p>
          <a:p>
            <a:pPr indent="-298450" lvl="0" marL="457200" rtl="0" algn="l">
              <a:lnSpc>
                <a:spcPct val="100000"/>
              </a:lnSpc>
              <a:spcBef>
                <a:spcPts val="400"/>
              </a:spcBef>
              <a:spcAft>
                <a:spcPts val="0"/>
              </a:spcAft>
              <a:buClr>
                <a:schemeClr val="dk1"/>
              </a:buClr>
              <a:buSzPts val="1100"/>
              <a:buChar char="➢"/>
            </a:pPr>
            <a:r>
              <a:rPr lang="es-MX" sz="1100">
                <a:latin typeface="Arial"/>
                <a:ea typeface="Arial"/>
                <a:cs typeface="Arial"/>
                <a:sym typeface="Arial"/>
              </a:rPr>
              <a:t>Border = Parameter that controls how many boxes thick the border should be</a:t>
            </a:r>
            <a:endParaRPr sz="1100">
              <a:latin typeface="Arial"/>
              <a:ea typeface="Arial"/>
              <a:cs typeface="Arial"/>
              <a:sym typeface="Arial"/>
            </a:endParaRPr>
          </a:p>
          <a:p>
            <a:pPr indent="-298450" lvl="0" marL="457200" rtl="0" algn="l">
              <a:lnSpc>
                <a:spcPct val="100000"/>
              </a:lnSpc>
              <a:spcBef>
                <a:spcPts val="400"/>
              </a:spcBef>
              <a:spcAft>
                <a:spcPts val="0"/>
              </a:spcAft>
              <a:buClr>
                <a:schemeClr val="dk1"/>
              </a:buClr>
              <a:buSzPts val="1100"/>
              <a:buChar char="➢"/>
            </a:pPr>
            <a:r>
              <a:rPr lang="es-MX" sz="1100">
                <a:latin typeface="Arial"/>
                <a:ea typeface="Arial"/>
                <a:cs typeface="Arial"/>
                <a:sym typeface="Arial"/>
              </a:rPr>
              <a:t>Version = This parameter specifies the size and data capacity of the code.</a:t>
            </a:r>
            <a:endParaRPr sz="1100">
              <a:latin typeface="Arial"/>
              <a:ea typeface="Arial"/>
              <a:cs typeface="Arial"/>
              <a:sym typeface="Arial"/>
            </a:endParaRPr>
          </a:p>
          <a:p>
            <a:pPr indent="-298450" lvl="0" marL="457200" rtl="0" algn="l">
              <a:lnSpc>
                <a:spcPct val="100000"/>
              </a:lnSpc>
              <a:spcBef>
                <a:spcPts val="400"/>
              </a:spcBef>
              <a:spcAft>
                <a:spcPts val="0"/>
              </a:spcAft>
              <a:buClr>
                <a:schemeClr val="dk1"/>
              </a:buClr>
              <a:buSzPts val="1100"/>
              <a:buFont typeface="Arial"/>
              <a:buChar char="➢"/>
            </a:pPr>
            <a:r>
              <a:rPr lang="es-MX" sz="1100">
                <a:latin typeface="Arial"/>
                <a:ea typeface="Arial"/>
                <a:cs typeface="Arial"/>
                <a:sym typeface="Arial"/>
              </a:rPr>
              <a:t>Error: This parameter sets the error correction level of the code.</a:t>
            </a:r>
            <a:endParaRPr sz="1100">
              <a:latin typeface="Arial"/>
              <a:ea typeface="Arial"/>
              <a:cs typeface="Arial"/>
              <a:sym typeface="Arial"/>
            </a:endParaRPr>
          </a:p>
          <a:p>
            <a:pPr indent="-298450" lvl="0" marL="457200" rtl="0" algn="l">
              <a:lnSpc>
                <a:spcPct val="100000"/>
              </a:lnSpc>
              <a:spcBef>
                <a:spcPts val="400"/>
              </a:spcBef>
              <a:spcAft>
                <a:spcPts val="0"/>
              </a:spcAft>
              <a:buClr>
                <a:schemeClr val="dk1"/>
              </a:buClr>
              <a:buSzPts val="1100"/>
              <a:buFont typeface="Arial"/>
              <a:buChar char="➢"/>
            </a:pPr>
            <a:r>
              <a:rPr lang="es-MX" sz="1100">
                <a:latin typeface="Arial"/>
                <a:ea typeface="Arial"/>
                <a:cs typeface="Arial"/>
                <a:sym typeface="Arial"/>
              </a:rPr>
              <a:t>and some other parameters..</a:t>
            </a:r>
            <a:endParaRPr sz="1100">
              <a:latin typeface="Arial"/>
              <a:ea typeface="Arial"/>
              <a:cs typeface="Arial"/>
              <a:sym typeface="Arial"/>
            </a:endParaRPr>
          </a:p>
          <a:p>
            <a:pPr indent="0" lvl="0" marL="457200" rtl="0" algn="l">
              <a:lnSpc>
                <a:spcPct val="100000"/>
              </a:lnSpc>
              <a:spcBef>
                <a:spcPts val="400"/>
              </a:spcBef>
              <a:spcAft>
                <a:spcPts val="0"/>
              </a:spcAft>
              <a:buNone/>
            </a:pPr>
            <a:r>
              <a:t/>
            </a:r>
            <a:endParaRPr sz="1100">
              <a:latin typeface="Arial"/>
              <a:ea typeface="Arial"/>
              <a:cs typeface="Arial"/>
              <a:sym typeface="Arial"/>
            </a:endParaRPr>
          </a:p>
          <a:p>
            <a:pPr indent="0" lvl="0" marL="0" rtl="0" algn="l">
              <a:lnSpc>
                <a:spcPct val="100000"/>
              </a:lnSpc>
              <a:spcBef>
                <a:spcPts val="400"/>
              </a:spcBef>
              <a:spcAft>
                <a:spcPts val="0"/>
              </a:spcAft>
              <a:buNone/>
            </a:pPr>
            <a:r>
              <a:rPr lang="es-MX" sz="1100">
                <a:latin typeface="Arial"/>
                <a:ea typeface="Arial"/>
                <a:cs typeface="Arial"/>
                <a:sym typeface="Arial"/>
              </a:rPr>
              <a:t>The idea of having a qrcode is that it will be easier to carry it on anywhere you are…</a:t>
            </a:r>
            <a:endParaRPr sz="1100">
              <a:latin typeface="Arial"/>
              <a:ea typeface="Arial"/>
              <a:cs typeface="Arial"/>
              <a:sym typeface="Arial"/>
            </a:endParaRPr>
          </a:p>
          <a:p>
            <a:pPr indent="0" lvl="0" marL="0" rtl="0" algn="l">
              <a:lnSpc>
                <a:spcPct val="100000"/>
              </a:lnSpc>
              <a:spcBef>
                <a:spcPts val="400"/>
              </a:spcBef>
              <a:spcAft>
                <a:spcPts val="400"/>
              </a:spcAft>
              <a:buNone/>
            </a:pPr>
            <a:r>
              <a:t/>
            </a:r>
            <a:endParaRPr sz="1100">
              <a:latin typeface="Arial"/>
              <a:ea typeface="Arial"/>
              <a:cs typeface="Arial"/>
              <a:sym typeface="Arial"/>
            </a:endParaRPr>
          </a:p>
        </p:txBody>
      </p:sp>
      <p:sp>
        <p:nvSpPr>
          <p:cNvPr id="241" name="Google Shape;241;gee6821d9fd_0_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ee0c1b9b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eee0c1b9b7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900"/>
              <a:t>I would like you guys if can grab your phone and scan this beautiful </a:t>
            </a:r>
            <a:r>
              <a:rPr lang="es-MX" sz="1900"/>
              <a:t>designed</a:t>
            </a:r>
            <a:r>
              <a:rPr lang="es-MX" sz="1900"/>
              <a:t> qrcode of the vax certificate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s-MX" sz="1900"/>
              <a:t>** if anyone misses this slide, it’s posted on slack</a:t>
            </a:r>
            <a:endParaRPr sz="1900"/>
          </a:p>
          <a:p>
            <a:pPr indent="0" lvl="0" marL="0" rtl="0" algn="l">
              <a:spcBef>
                <a:spcPts val="0"/>
              </a:spcBef>
              <a:spcAft>
                <a:spcPts val="0"/>
              </a:spcAft>
              <a:buNone/>
            </a:pPr>
            <a:r>
              <a:t/>
            </a:r>
            <a:endParaRPr sz="1900"/>
          </a:p>
        </p:txBody>
      </p:sp>
      <p:sp>
        <p:nvSpPr>
          <p:cNvPr id="251" name="Google Shape;251;geee0c1b9b7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ee0c1b9b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eee0c1b9b7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t>PM </a:t>
            </a:r>
            <a:endParaRPr sz="600"/>
          </a:p>
          <a:p>
            <a:pPr indent="0" lvl="0" marL="0" rtl="0" algn="l">
              <a:spcBef>
                <a:spcPts val="0"/>
              </a:spcBef>
              <a:spcAft>
                <a:spcPts val="0"/>
              </a:spcAft>
              <a:buNone/>
            </a:pPr>
            <a:r>
              <a:rPr lang="es-MX" sz="1800"/>
              <a:t>Here you guys got your covid-19 certificate ready to go anywhere </a:t>
            </a:r>
            <a:r>
              <a:rPr lang="es-MX" sz="1800"/>
              <a:t>across</a:t>
            </a:r>
            <a:r>
              <a:rPr lang="es-MX" sz="1800"/>
              <a:t> the globe without any boundaries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MX" sz="1800"/>
              <a:t>Something pointing out is that the “Document number” came from the smart contract, so anytime a certificate is created, it issues a new number.</a:t>
            </a:r>
            <a:endParaRPr sz="1800"/>
          </a:p>
        </p:txBody>
      </p:sp>
      <p:sp>
        <p:nvSpPr>
          <p:cNvPr id="260" name="Google Shape;260;geee0c1b9b7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f032786aa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ef032786aa_2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s-MX" sz="1600"/>
              <a:t>PM - some of the Potential Improvements that we have considered are: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s-MX" sz="1600"/>
              <a:t>Integrate the front end to allow an API integration into existing systems.</a:t>
            </a:r>
            <a:endParaRPr sz="1600"/>
          </a:p>
          <a:p>
            <a:pPr indent="0" lvl="0" marL="457200" rtl="0" algn="l">
              <a:spcBef>
                <a:spcPts val="0"/>
              </a:spcBef>
              <a:spcAft>
                <a:spcPts val="0"/>
              </a:spcAft>
              <a:buNone/>
            </a:pPr>
            <a:r>
              <a:t/>
            </a:r>
            <a:endParaRPr sz="1600"/>
          </a:p>
          <a:p>
            <a:pPr indent="-266700" lvl="0" marL="457200" rtl="0" algn="l">
              <a:spcBef>
                <a:spcPts val="0"/>
              </a:spcBef>
              <a:spcAft>
                <a:spcPts val="0"/>
              </a:spcAft>
              <a:buSzPts val="600"/>
              <a:buChar char="●"/>
            </a:pPr>
            <a:r>
              <a:rPr lang="es-MX" sz="1600"/>
              <a:t>NFT’s could be used for a reward based scheme - discounts applied, lottery system, or link back to ability to purchase tickets, providing discount…….</a:t>
            </a:r>
            <a:endParaRPr sz="1600"/>
          </a:p>
          <a:p>
            <a:pPr indent="0" lvl="0" marL="457200" rtl="0" algn="l">
              <a:spcBef>
                <a:spcPts val="0"/>
              </a:spcBef>
              <a:spcAft>
                <a:spcPts val="0"/>
              </a:spcAft>
              <a:buNone/>
            </a:pPr>
            <a:r>
              <a:t/>
            </a:r>
            <a:endParaRPr sz="1600"/>
          </a:p>
          <a:p>
            <a:pPr indent="-266700" lvl="0" marL="457200" rtl="0" algn="l">
              <a:spcBef>
                <a:spcPts val="0"/>
              </a:spcBef>
              <a:spcAft>
                <a:spcPts val="0"/>
              </a:spcAft>
              <a:buSzPts val="600"/>
              <a:buChar char="●"/>
            </a:pPr>
            <a:r>
              <a:rPr lang="es-MX" sz="1600"/>
              <a:t>Encryption of personal data before the data is presented to the blockchain.</a:t>
            </a:r>
            <a:r>
              <a:rPr lang="es-MX" sz="1600"/>
              <a:t> </a:t>
            </a:r>
            <a:endParaRPr sz="1600"/>
          </a:p>
          <a:p>
            <a:pPr indent="0" lvl="0" marL="0" rtl="0" algn="l">
              <a:spcBef>
                <a:spcPts val="0"/>
              </a:spcBef>
              <a:spcAft>
                <a:spcPts val="0"/>
              </a:spcAft>
              <a:buNone/>
            </a:pPr>
            <a:r>
              <a:t/>
            </a:r>
            <a:endParaRPr sz="1600"/>
          </a:p>
        </p:txBody>
      </p:sp>
      <p:sp>
        <p:nvSpPr>
          <p:cNvPr id="267" name="Google Shape;267;gef032786aa_2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s-MX" sz="1300">
                <a:latin typeface="Calibri"/>
                <a:ea typeface="Calibri"/>
                <a:cs typeface="Calibri"/>
                <a:sym typeface="Calibri"/>
              </a:rPr>
              <a:t>JL</a:t>
            </a:r>
            <a:endParaRPr sz="1300">
              <a:latin typeface="Calibri"/>
              <a:ea typeface="Calibri"/>
              <a:cs typeface="Calibri"/>
              <a:sym typeface="Calibri"/>
            </a:endParaRPr>
          </a:p>
          <a:p>
            <a:pPr indent="0" lvl="0" marL="457200" rtl="0" algn="l">
              <a:spcBef>
                <a:spcPts val="0"/>
              </a:spcBef>
              <a:spcAft>
                <a:spcPts val="0"/>
              </a:spcAft>
              <a:buNone/>
            </a:pPr>
            <a:r>
              <a:t/>
            </a:r>
            <a:endParaRPr sz="1300">
              <a:latin typeface="Calibri"/>
              <a:ea typeface="Calibri"/>
              <a:cs typeface="Calibri"/>
              <a:sym typeface="Calibri"/>
            </a:endParaRPr>
          </a:p>
          <a:p>
            <a:pPr indent="0" lvl="0" marL="457200" rtl="0" algn="l">
              <a:spcBef>
                <a:spcPts val="0"/>
              </a:spcBef>
              <a:spcAft>
                <a:spcPts val="0"/>
              </a:spcAft>
              <a:buNone/>
            </a:pPr>
            <a:r>
              <a:rPr lang="es-MX" sz="1300">
                <a:latin typeface="Calibri"/>
                <a:ea typeface="Calibri"/>
                <a:cs typeface="Calibri"/>
                <a:sym typeface="Calibri"/>
              </a:rPr>
              <a:t>Thanks Pamela - We </a:t>
            </a:r>
            <a:r>
              <a:rPr lang="es-MX" sz="1300">
                <a:latin typeface="Calibri"/>
                <a:ea typeface="Calibri"/>
                <a:cs typeface="Calibri"/>
                <a:sym typeface="Calibri"/>
              </a:rPr>
              <a:t>observed</a:t>
            </a:r>
            <a:r>
              <a:rPr lang="es-MX" sz="1300">
                <a:latin typeface="Calibri"/>
                <a:ea typeface="Calibri"/>
                <a:cs typeface="Calibri"/>
                <a:sym typeface="Calibri"/>
              </a:rPr>
              <a:t> 6 key </a:t>
            </a:r>
            <a:r>
              <a:rPr lang="es-MX" sz="1300">
                <a:latin typeface="Calibri"/>
                <a:ea typeface="Calibri"/>
                <a:cs typeface="Calibri"/>
                <a:sym typeface="Calibri"/>
              </a:rPr>
              <a:t>findings during the development of ChainVax. These were: </a:t>
            </a:r>
            <a:endParaRPr sz="1300">
              <a:latin typeface="Calibri"/>
              <a:ea typeface="Calibri"/>
              <a:cs typeface="Calibri"/>
              <a:sym typeface="Calibri"/>
            </a:endParaRPr>
          </a:p>
          <a:p>
            <a:pPr indent="0" lvl="0" marL="457200" rtl="0" algn="l">
              <a:spcBef>
                <a:spcPts val="0"/>
              </a:spcBef>
              <a:spcAft>
                <a:spcPts val="0"/>
              </a:spcAft>
              <a:buNone/>
            </a:pPr>
            <a:r>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We had to develop a workflow to integrate from 3 different workbooks and timings in the process.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Capturing both the JSON data and the Vaccination certificate into a single URI that could be used in the Smart contract.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Creating a unique certificate number that could be called into the Python and into the certificate.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Data that is linked to the QR code needs to to be hosted.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When using OpenCV, modifying the text size on the image was challenging. </a:t>
            </a:r>
            <a:endParaRPr sz="1300">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Char char="●"/>
            </a:pPr>
            <a:r>
              <a:rPr lang="es-MX" sz="1300">
                <a:latin typeface="Calibri"/>
                <a:ea typeface="Calibri"/>
                <a:cs typeface="Calibri"/>
                <a:sym typeface="Calibri"/>
              </a:rPr>
              <a:t>Limited documentation to interact with the Pinata API for handling of images - to overcome this we had to reverse engineer the the html front end to create variables that can “ping” an image with the Pinata API.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s-MX" sz="1300">
                <a:latin typeface="Calibri"/>
                <a:ea typeface="Calibri"/>
                <a:cs typeface="Calibri"/>
                <a:sym typeface="Calibri"/>
              </a:rPr>
              <a:t>This concludes our presentation on ChainVax, hope everyone enjoyed it. The ChainVax team is now open to take any questions from the group. </a:t>
            </a:r>
            <a:endParaRPr sz="1300">
              <a:latin typeface="Calibri"/>
              <a:ea typeface="Calibri"/>
              <a:cs typeface="Calibri"/>
              <a:sym typeface="Calibri"/>
            </a:endParaRPr>
          </a:p>
        </p:txBody>
      </p:sp>
      <p:sp>
        <p:nvSpPr>
          <p:cNvPr id="274" name="Google Shape;27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a:t>JL</a:t>
            </a:r>
            <a:endParaRPr/>
          </a:p>
          <a:p>
            <a:pPr indent="0" lvl="0" marL="0" rtl="0" algn="l">
              <a:spcBef>
                <a:spcPts val="0"/>
              </a:spcBef>
              <a:spcAft>
                <a:spcPts val="0"/>
              </a:spcAft>
              <a:buNone/>
            </a:pPr>
            <a:r>
              <a:t/>
            </a:r>
            <a:endParaRPr/>
          </a:p>
          <a:p>
            <a:pPr indent="0" lvl="0" marL="0" rtl="0" algn="l">
              <a:spcBef>
                <a:spcPts val="0"/>
              </a:spcBef>
              <a:spcAft>
                <a:spcPts val="0"/>
              </a:spcAft>
              <a:buNone/>
            </a:pPr>
            <a:r>
              <a:rPr lang="es-MX"/>
              <a:t>*team intro</a:t>
            </a:r>
            <a:endParaRPr/>
          </a:p>
          <a:p>
            <a:pPr indent="0" lvl="0" marL="0" rtl="0" algn="l">
              <a:spcBef>
                <a:spcPts val="0"/>
              </a:spcBef>
              <a:spcAft>
                <a:spcPts val="0"/>
              </a:spcAft>
              <a:buNone/>
            </a:pPr>
            <a:r>
              <a:rPr lang="es-MX"/>
              <a:t>*ask for phones to be ready</a:t>
            </a:r>
            <a:endParaRPr/>
          </a:p>
        </p:txBody>
      </p:sp>
      <p:sp>
        <p:nvSpPr>
          <p:cNvPr id="42" name="Google Shape;4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900"/>
              <a:t>JL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62" name="Google Shape;6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s-MX" sz="1800"/>
              <a:t>JR</a:t>
            </a:r>
            <a:endParaRPr sz="1800"/>
          </a:p>
          <a:p>
            <a:pPr indent="-342900" lvl="0" marL="457200" rtl="0" algn="l">
              <a:spcBef>
                <a:spcPts val="0"/>
              </a:spcBef>
              <a:spcAft>
                <a:spcPts val="0"/>
              </a:spcAft>
              <a:buSzPts val="1800"/>
              <a:buChar char="-"/>
            </a:pPr>
            <a:r>
              <a:rPr lang="es-MX" sz="1800"/>
              <a:t>to start, we went to data.nsw to source our covid data. The data was a record of individual cases by date, postcode, age group, local health district and government association.</a:t>
            </a:r>
            <a:endParaRPr sz="1800"/>
          </a:p>
          <a:p>
            <a:pPr indent="-342900" lvl="0" marL="457200" rtl="0" algn="l">
              <a:spcBef>
                <a:spcPts val="0"/>
              </a:spcBef>
              <a:spcAft>
                <a:spcPts val="0"/>
              </a:spcAft>
              <a:buClr>
                <a:schemeClr val="dk1"/>
              </a:buClr>
              <a:buSzPts val="1800"/>
              <a:buChar char="-"/>
            </a:pPr>
            <a:r>
              <a:rPr lang="es-MX" sz="1800"/>
              <a:t>Period analysed  first covid case 25/01/2020 - 31/08/2021</a:t>
            </a:r>
            <a:endParaRPr sz="1800"/>
          </a:p>
          <a:p>
            <a:pPr indent="-342900" lvl="0" marL="457200" rtl="0" algn="l">
              <a:spcBef>
                <a:spcPts val="0"/>
              </a:spcBef>
              <a:spcAft>
                <a:spcPts val="0"/>
              </a:spcAft>
              <a:buSzPts val="1800"/>
              <a:buChar char="-"/>
            </a:pPr>
            <a:r>
              <a:rPr lang="es-MX" sz="1800"/>
              <a:t>To start cleaning up the data, we removed null values, standardised data types, added a count column and dropped the government and health columns that we didn’t need. </a:t>
            </a:r>
            <a:endParaRPr sz="1800"/>
          </a:p>
          <a:p>
            <a:pPr indent="-342900" lvl="0" marL="457200" rtl="0" algn="l">
              <a:spcBef>
                <a:spcPts val="0"/>
              </a:spcBef>
              <a:spcAft>
                <a:spcPts val="0"/>
              </a:spcAft>
              <a:buSzPts val="1800"/>
              <a:buChar char="-"/>
            </a:pPr>
            <a:r>
              <a:rPr lang="es-MX" sz="1800"/>
              <a:t>At first, we made a simple plot to visualise the data and we can quickly notice that the</a:t>
            </a:r>
            <a:r>
              <a:rPr lang="es-MX" sz="1800"/>
              <a:t> rate of infection in NSW has been increasing dramatically with the </a:t>
            </a:r>
            <a:r>
              <a:rPr lang="es-MX" sz="1800"/>
              <a:t>highest</a:t>
            </a:r>
            <a:r>
              <a:rPr lang="es-MX" sz="1800"/>
              <a:t> daily cases being 1,212 on 29/08/2021 and we wanted to investigate this data further.</a:t>
            </a:r>
            <a:endParaRPr sz="1800"/>
          </a:p>
          <a:p>
            <a:pPr indent="0" lvl="0" marL="457200" rtl="0" algn="l">
              <a:spcBef>
                <a:spcPts val="0"/>
              </a:spcBef>
              <a:spcAft>
                <a:spcPts val="0"/>
              </a:spcAft>
              <a:buNone/>
            </a:pPr>
            <a:r>
              <a:t/>
            </a:r>
            <a:endParaRPr sz="1800"/>
          </a:p>
        </p:txBody>
      </p:sp>
      <p:sp>
        <p:nvSpPr>
          <p:cNvPr id="78" name="Google Shape;7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e6821d9f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ee6821d9fd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800"/>
              <a:t>JR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MX" sz="1800"/>
              <a:t>Using the pgeocode package in Python, I was able to loop through our data frame and convert each postcode to </a:t>
            </a:r>
            <a:r>
              <a:rPr lang="es-MX" sz="1800"/>
              <a:t>latitude</a:t>
            </a:r>
            <a:r>
              <a:rPr lang="es-MX" sz="1800"/>
              <a:t> and longitude data to plot the daily cases on a map of NSW.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MX" sz="1800"/>
              <a:t>We developed a </a:t>
            </a:r>
            <a:r>
              <a:rPr lang="es-MX" sz="1800"/>
              <a:t>visualization</a:t>
            </a:r>
            <a:r>
              <a:rPr lang="es-MX" sz="1800"/>
              <a:t> tool to </a:t>
            </a:r>
            <a:r>
              <a:rPr lang="es-MX" sz="1800"/>
              <a:t>understand</a:t>
            </a:r>
            <a:r>
              <a:rPr lang="es-MX" sz="1800"/>
              <a:t> the spread of Covid in NSW and animated it in a time lapsed heat map.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MX" sz="1800"/>
              <a:t>As you can see, the </a:t>
            </a:r>
            <a:r>
              <a:rPr lang="es-MX" sz="1800"/>
              <a:t>concentration</a:t>
            </a:r>
            <a:r>
              <a:rPr lang="es-MX" sz="1800"/>
              <a:t> of cases were </a:t>
            </a:r>
            <a:r>
              <a:rPr lang="es-MX" sz="1800"/>
              <a:t>primarily</a:t>
            </a:r>
            <a:r>
              <a:rPr lang="es-MX" sz="1800"/>
              <a:t> within Sydney Metro, however as cases started to </a:t>
            </a:r>
            <a:r>
              <a:rPr lang="es-MX" sz="1800"/>
              <a:t>accumulate,</a:t>
            </a:r>
            <a:r>
              <a:rPr lang="es-MX" sz="1800"/>
              <a:t> this </a:t>
            </a:r>
            <a:r>
              <a:rPr lang="es-MX" sz="1800"/>
              <a:t>started</a:t>
            </a:r>
            <a:r>
              <a:rPr lang="es-MX" sz="1800"/>
              <a:t> to spread into the regional areas.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MX" sz="1800"/>
              <a:t>From this data, we began to question how fast and the spread of Covid would reach within the next 14 to 30 days. </a:t>
            </a:r>
            <a:endParaRPr sz="1800"/>
          </a:p>
        </p:txBody>
      </p:sp>
      <p:sp>
        <p:nvSpPr>
          <p:cNvPr id="89" name="Google Shape;89;gee6821d9fd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f5393e9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ef5393e97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300"/>
              <a:t>JL</a:t>
            </a:r>
            <a:endParaRPr sz="1300"/>
          </a:p>
          <a:p>
            <a:pPr indent="0" lvl="0" marL="0" rtl="0" algn="l">
              <a:spcBef>
                <a:spcPts val="0"/>
              </a:spcBef>
              <a:spcAft>
                <a:spcPts val="0"/>
              </a:spcAft>
              <a:buNone/>
            </a:pPr>
            <a:r>
              <a:rPr lang="es-MX" sz="1300"/>
              <a:t>To understand the likely projection of Daily Covid cases we developed two main scenarios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1) Projection of Covid Cases across the next 14 days and...</a:t>
            </a:r>
            <a:endParaRPr sz="1300"/>
          </a:p>
        </p:txBody>
      </p:sp>
      <p:sp>
        <p:nvSpPr>
          <p:cNvPr id="100" name="Google Shape;100;gef5393e97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300"/>
              <a:t>JL</a:t>
            </a:r>
            <a:endParaRPr sz="1300"/>
          </a:p>
          <a:p>
            <a:pPr indent="0" lvl="0" marL="0" rtl="0" algn="l">
              <a:spcBef>
                <a:spcPts val="0"/>
              </a:spcBef>
              <a:spcAft>
                <a:spcPts val="0"/>
              </a:spcAft>
              <a:buNone/>
            </a:pPr>
            <a:r>
              <a:t/>
            </a:r>
            <a:endParaRPr sz="1300">
              <a:solidFill>
                <a:srgbClr val="999999"/>
              </a:solidFill>
            </a:endParaRPr>
          </a:p>
          <a:p>
            <a:pPr indent="0" lvl="0" marL="0" rtl="0" algn="l">
              <a:spcBef>
                <a:spcPts val="0"/>
              </a:spcBef>
              <a:spcAft>
                <a:spcPts val="0"/>
              </a:spcAft>
              <a:buClr>
                <a:schemeClr val="dk1"/>
              </a:buClr>
              <a:buFont typeface="Arial"/>
              <a:buNone/>
            </a:pPr>
            <a:r>
              <a:rPr lang="es-MX" sz="1300"/>
              <a:t> 2) Projection of Covid Cases across 30 days. </a:t>
            </a:r>
            <a:endParaRPr sz="1300"/>
          </a:p>
          <a:p>
            <a:pPr indent="0" lvl="0" marL="0" rtl="0" algn="l">
              <a:spcBef>
                <a:spcPts val="0"/>
              </a:spcBef>
              <a:spcAft>
                <a:spcPts val="0"/>
              </a:spcAft>
              <a:buClr>
                <a:schemeClr val="dk1"/>
              </a:buClr>
              <a:buFont typeface="Arial"/>
              <a:buNone/>
            </a:pPr>
            <a:r>
              <a:t/>
            </a:r>
            <a:endParaRPr sz="1300"/>
          </a:p>
          <a:p>
            <a:pPr indent="0" lvl="0" marL="0" rtl="0" algn="l">
              <a:spcBef>
                <a:spcPts val="0"/>
              </a:spcBef>
              <a:spcAft>
                <a:spcPts val="0"/>
              </a:spcAft>
              <a:buClr>
                <a:schemeClr val="dk1"/>
              </a:buClr>
              <a:buFont typeface="Arial"/>
              <a:buNone/>
            </a:pPr>
            <a:r>
              <a:rPr lang="es-MX" sz="1300"/>
              <a:t>To do this, we adopted a Monte Carlo simulation and ran 20 simulations across both options to understand how serious Covid Cases would grow. We used both the standard deviation and mean from the last 14 days of actual data to make these projections. </a:t>
            </a:r>
            <a:endParaRPr sz="1300"/>
          </a:p>
          <a:p>
            <a:pPr indent="0" lvl="0" marL="0" rtl="0" algn="l">
              <a:spcBef>
                <a:spcPts val="0"/>
              </a:spcBef>
              <a:spcAft>
                <a:spcPts val="0"/>
              </a:spcAft>
              <a:buClr>
                <a:schemeClr val="dk1"/>
              </a:buClr>
              <a:buFont typeface="Arial"/>
              <a:buNone/>
            </a:pPr>
            <a:r>
              <a:t/>
            </a:r>
            <a:endParaRPr sz="1300"/>
          </a:p>
          <a:p>
            <a:pPr indent="0" lvl="0" marL="0" rtl="0" algn="l">
              <a:spcBef>
                <a:spcPts val="0"/>
              </a:spcBef>
              <a:spcAft>
                <a:spcPts val="0"/>
              </a:spcAft>
              <a:buClr>
                <a:schemeClr val="dk1"/>
              </a:buClr>
              <a:buFont typeface="Arial"/>
              <a:buNone/>
            </a:pPr>
            <a:r>
              <a:rPr lang="es-MX" sz="1300"/>
              <a:t>The results were surprising and illustrated some dire worst case scenarios. </a:t>
            </a:r>
            <a:endParaRPr sz="1300"/>
          </a:p>
          <a:p>
            <a:pPr indent="0" lvl="0" marL="0" rtl="0" algn="l">
              <a:spcBef>
                <a:spcPts val="0"/>
              </a:spcBef>
              <a:spcAft>
                <a:spcPts val="0"/>
              </a:spcAft>
              <a:buClr>
                <a:schemeClr val="dk1"/>
              </a:buClr>
              <a:buFont typeface="Arial"/>
              <a:buNone/>
            </a:pPr>
            <a:r>
              <a:t/>
            </a:r>
            <a:endParaRPr sz="1300">
              <a:solidFill>
                <a:srgbClr val="999999"/>
              </a:solidFill>
            </a:endParaRPr>
          </a:p>
          <a:p>
            <a:pPr indent="0" lvl="0" marL="0" rtl="0" algn="l">
              <a:spcBef>
                <a:spcPts val="0"/>
              </a:spcBef>
              <a:spcAft>
                <a:spcPts val="0"/>
              </a:spcAft>
              <a:buNone/>
            </a:pPr>
            <a:r>
              <a:t/>
            </a:r>
            <a:endParaRPr sz="1300"/>
          </a:p>
        </p:txBody>
      </p:sp>
      <p:sp>
        <p:nvSpPr>
          <p:cNvPr id="111" name="Google Shape;11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300"/>
              <a:t>JL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Daily cases if left with the same </a:t>
            </a:r>
            <a:r>
              <a:rPr lang="es-MX" sz="1300"/>
              <a:t>trajectory</a:t>
            </a:r>
            <a:r>
              <a:rPr lang="es-MX" sz="1300"/>
              <a:t> as the last 14 days of actual data, our Monte Carlo simulations suggested that in 14 days, average daily cases could reach 1,312 cases. In 30 days this would reach on average 1,906 cases.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Taking in the worst case simulation from both the 14 day and 30 day scenarios, </a:t>
            </a:r>
            <a:r>
              <a:rPr lang="es-MX" sz="1300"/>
              <a:t>maxim daily cases could reach to 2,927 and 11,900 cases per day respectively.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Whilst these are the worst case scenarios, these illustrated the dangers of leaving Covid-19 uncontrolled.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Keeping this in mind and in in line with the NSW state </a:t>
            </a:r>
            <a:r>
              <a:rPr lang="es-MX" sz="1300"/>
              <a:t>governments push to increase the vaccination rate across the state, t</a:t>
            </a:r>
            <a:r>
              <a:rPr lang="es-MX" sz="1300"/>
              <a:t>he ChainVax team set out to achieve a </a:t>
            </a:r>
            <a:r>
              <a:rPr lang="es-MX" sz="1300"/>
              <a:t>seamless</a:t>
            </a:r>
            <a:r>
              <a:rPr lang="es-MX" sz="1300"/>
              <a:t> way to ensure vaccination data is kept safe, easily </a:t>
            </a:r>
            <a:r>
              <a:rPr lang="es-MX" sz="1300"/>
              <a:t>accessed and had the ability to be stored in a decentralised way which would allow for potential globally scalability and adoption.  </a:t>
            </a:r>
            <a:r>
              <a:rPr lang="es-MX" sz="1300"/>
              <a:t>Using the benefits of BlockChain technology, we set out to digitise Vaccination </a:t>
            </a:r>
            <a:r>
              <a:rPr lang="es-MX" sz="1300"/>
              <a:t>records. </a:t>
            </a:r>
            <a:endParaRPr sz="1300"/>
          </a:p>
          <a:p>
            <a:pPr indent="0" lvl="0" marL="0" rtl="0" algn="l">
              <a:spcBef>
                <a:spcPts val="0"/>
              </a:spcBef>
              <a:spcAft>
                <a:spcPts val="0"/>
              </a:spcAft>
              <a:buNone/>
            </a:pPr>
            <a:r>
              <a:t/>
            </a:r>
            <a:endParaRPr sz="1300">
              <a:solidFill>
                <a:srgbClr val="999999"/>
              </a:solidFill>
            </a:endParaRPr>
          </a:p>
          <a:p>
            <a:pPr indent="0" lvl="0" marL="0" rtl="0" algn="l">
              <a:spcBef>
                <a:spcPts val="0"/>
              </a:spcBef>
              <a:spcAft>
                <a:spcPts val="0"/>
              </a:spcAft>
              <a:buClr>
                <a:schemeClr val="dk1"/>
              </a:buClr>
              <a:buFont typeface="Arial"/>
              <a:buNone/>
            </a:pPr>
            <a:r>
              <a:t/>
            </a:r>
            <a:endParaRPr/>
          </a:p>
        </p:txBody>
      </p:sp>
      <p:sp>
        <p:nvSpPr>
          <p:cNvPr id="122" name="Google Shape;12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e6821d9fd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e6821d9fd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MX" sz="1300"/>
              <a:t>JL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We knew authentication was going to be a </a:t>
            </a:r>
            <a:r>
              <a:rPr lang="es-MX" sz="1300"/>
              <a:t>challenge</a:t>
            </a:r>
            <a:r>
              <a:rPr lang="es-MX" sz="1300"/>
              <a:t> for traditional technology to </a:t>
            </a:r>
            <a:r>
              <a:rPr lang="es-MX" sz="1300"/>
              <a:t>ensure</a:t>
            </a:r>
            <a:r>
              <a:rPr lang="es-MX" sz="1300"/>
              <a:t> the validity of certificates.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During</a:t>
            </a:r>
            <a:r>
              <a:rPr lang="es-MX" sz="1300"/>
              <a:t> the development of our project , this article from the ABC was published highlighting a security flaw with the current technology being  adopted by the </a:t>
            </a:r>
            <a:r>
              <a:rPr lang="es-MX" sz="1300"/>
              <a:t>government</a:t>
            </a:r>
            <a:r>
              <a:rPr lang="es-MX" sz="1300"/>
              <a:t>, that allows for Vaccination </a:t>
            </a:r>
            <a:r>
              <a:rPr lang="es-MX" sz="1300"/>
              <a:t>certificates</a:t>
            </a:r>
            <a:r>
              <a:rPr lang="es-MX" sz="1300"/>
              <a:t> to be illegally forged. Something that ChainVax resolves.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MX" sz="1300"/>
              <a:t>Over the Michael who will be stepping us through some of the key benefits of ChainVax. </a:t>
            </a:r>
            <a:endParaRPr sz="1300"/>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a:p>
        </p:txBody>
      </p:sp>
      <p:sp>
        <p:nvSpPr>
          <p:cNvPr id="135" name="Google Shape;135;gee6821d9fd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p:nvPr/>
        </p:nvSpPr>
        <p:spPr>
          <a:xfrm>
            <a:off x="23216744" y="1"/>
            <a:ext cx="788952" cy="696699"/>
          </a:xfrm>
          <a:custGeom>
            <a:rect b="b" l="l" r="r" t="t"/>
            <a:pathLst>
              <a:path extrusionOk="0" h="696699" w="788952">
                <a:moveTo>
                  <a:pt x="0" y="0"/>
                </a:moveTo>
                <a:lnTo>
                  <a:pt x="788952" y="0"/>
                </a:lnTo>
                <a:lnTo>
                  <a:pt x="788952" y="22567"/>
                </a:lnTo>
                <a:cubicBezTo>
                  <a:pt x="788952" y="90697"/>
                  <a:pt x="788952" y="226957"/>
                  <a:pt x="788952" y="499476"/>
                </a:cubicBezTo>
                <a:cubicBezTo>
                  <a:pt x="698222" y="618796"/>
                  <a:pt x="549308" y="696699"/>
                  <a:pt x="380950" y="696699"/>
                </a:cubicBezTo>
                <a:cubicBezTo>
                  <a:pt x="228654" y="696699"/>
                  <a:pt x="92138" y="632743"/>
                  <a:pt x="0" y="532018"/>
                </a:cubicBezTo>
                <a:cubicBezTo>
                  <a:pt x="0" y="532018"/>
                  <a:pt x="0" y="532018"/>
                  <a:pt x="0" y="2975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25"/>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8798"/>
              <a:buFont typeface="Calibri"/>
              <a:buNone/>
              <a:defRPr b="0" i="0" sz="8798"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2000"/>
              </a:spcBef>
              <a:spcAft>
                <a:spcPts val="0"/>
              </a:spcAft>
              <a:buClr>
                <a:schemeClr val="dk1"/>
              </a:buClr>
              <a:buSzPts val="5599"/>
              <a:buFont typeface="Calibri"/>
              <a:buNone/>
              <a:defRPr b="0" i="0" sz="5599" u="none" cap="none" strike="noStrike">
                <a:solidFill>
                  <a:schemeClr val="dk1"/>
                </a:solidFill>
                <a:latin typeface="Calibri"/>
                <a:ea typeface="Calibri"/>
                <a:cs typeface="Calibri"/>
                <a:sym typeface="Calibri"/>
              </a:defRPr>
            </a:lvl1pPr>
            <a:lvl2pPr indent="-228600" lvl="1" marL="914400" marR="0" rtl="0" algn="l">
              <a:lnSpc>
                <a:spcPct val="90000"/>
              </a:lnSpc>
              <a:spcBef>
                <a:spcPts val="1000"/>
              </a:spcBef>
              <a:spcAft>
                <a:spcPts val="0"/>
              </a:spcAft>
              <a:buClr>
                <a:schemeClr val="dk1"/>
              </a:buClr>
              <a:buSzPts val="4799"/>
              <a:buFont typeface="Calibri"/>
              <a:buNone/>
              <a:defRPr b="0" i="0" sz="4799" u="none" cap="none" strike="noStrike">
                <a:solidFill>
                  <a:schemeClr val="dk1"/>
                </a:solidFill>
                <a:latin typeface="Calibri"/>
                <a:ea typeface="Calibri"/>
                <a:cs typeface="Calibri"/>
                <a:sym typeface="Calibri"/>
              </a:defRPr>
            </a:lvl2pPr>
            <a:lvl3pPr indent="-228600" lvl="2" marL="1371600" marR="0" rtl="0" algn="l">
              <a:lnSpc>
                <a:spcPct val="90000"/>
              </a:lnSpc>
              <a:spcBef>
                <a:spcPts val="1000"/>
              </a:spcBef>
              <a:spcAft>
                <a:spcPts val="0"/>
              </a:spcAft>
              <a:buClr>
                <a:schemeClr val="dk1"/>
              </a:buClr>
              <a:buSzPts val="3999"/>
              <a:buFont typeface="Calibri"/>
              <a:buNone/>
              <a:defRPr b="0" i="0" sz="3999" u="none" cap="none" strike="noStrike">
                <a:solidFill>
                  <a:schemeClr val="dk1"/>
                </a:solidFill>
                <a:latin typeface="Calibri"/>
                <a:ea typeface="Calibri"/>
                <a:cs typeface="Calibri"/>
                <a:sym typeface="Calibri"/>
              </a:defRPr>
            </a:lvl3pPr>
            <a:lvl4pPr indent="-228600" lvl="3" marL="1828800" marR="0" rtl="0" algn="l">
              <a:lnSpc>
                <a:spcPct val="90000"/>
              </a:lnSpc>
              <a:spcBef>
                <a:spcPts val="1000"/>
              </a:spcBef>
              <a:spcAft>
                <a:spcPts val="0"/>
              </a:spcAft>
              <a:buClr>
                <a:schemeClr val="dk1"/>
              </a:buClr>
              <a:buSzPts val="3599"/>
              <a:buFont typeface="Calibri"/>
              <a:buNone/>
              <a:defRPr b="0" i="0" sz="3599" u="none" cap="none" strike="noStrike">
                <a:solidFill>
                  <a:schemeClr val="dk1"/>
                </a:solidFill>
                <a:latin typeface="Calibri"/>
                <a:ea typeface="Calibri"/>
                <a:cs typeface="Calibri"/>
                <a:sym typeface="Calibri"/>
              </a:defRPr>
            </a:lvl4pPr>
            <a:lvl5pPr indent="-228600" lvl="4" marL="2286000" marR="0" rtl="0" algn="l">
              <a:lnSpc>
                <a:spcPct val="90000"/>
              </a:lnSpc>
              <a:spcBef>
                <a:spcPts val="1000"/>
              </a:spcBef>
              <a:spcAft>
                <a:spcPts val="0"/>
              </a:spcAft>
              <a:buClr>
                <a:schemeClr val="dk1"/>
              </a:buClr>
              <a:buSzPts val="3599"/>
              <a:buFont typeface="Calibri"/>
              <a:buNone/>
              <a:defRPr b="0" i="0" sz="3599" u="none" cap="none" strike="noStrike">
                <a:solidFill>
                  <a:schemeClr val="dk1"/>
                </a:solidFill>
                <a:latin typeface="Calibri"/>
                <a:ea typeface="Calibri"/>
                <a:cs typeface="Calibri"/>
                <a:sym typeface="Calibri"/>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
        <p:nvSpPr>
          <p:cNvPr id="13" name="Google Shape;13;p25"/>
          <p:cNvSpPr txBox="1"/>
          <p:nvPr/>
        </p:nvSpPr>
        <p:spPr>
          <a:xfrm>
            <a:off x="23210394" y="28576"/>
            <a:ext cx="944736" cy="553961"/>
          </a:xfrm>
          <a:prstGeom prst="rect">
            <a:avLst/>
          </a:prstGeom>
          <a:noFill/>
          <a:ln>
            <a:noFill/>
          </a:ln>
        </p:spPr>
        <p:txBody>
          <a:bodyPr anchorCtr="0" anchor="t" bIns="91400" lIns="182825" spcFirstLastPara="1" rIns="182825" wrap="square" tIns="91400">
            <a:spAutoFit/>
          </a:bodyPr>
          <a:lstStyle/>
          <a:p>
            <a:pPr indent="0" lvl="0" marL="0" marR="0" rtl="0" algn="ctr">
              <a:spcBef>
                <a:spcPts val="0"/>
              </a:spcBef>
              <a:spcAft>
                <a:spcPts val="0"/>
              </a:spcAft>
              <a:buNone/>
            </a:pPr>
            <a:fld id="{00000000-1234-1234-1234-123412341234}" type="slidenum">
              <a:rPr b="0" i="0" lang="es-MX" sz="2400" u="none" cap="none" strike="noStrike">
                <a:solidFill>
                  <a:schemeClr val="lt1"/>
                </a:solidFill>
                <a:latin typeface="Montserrat Medium"/>
                <a:ea typeface="Montserrat Medium"/>
                <a:cs typeface="Montserrat Medium"/>
                <a:sym typeface="Montserrat Medium"/>
              </a:rPr>
              <a:t>‹#›</a:t>
            </a:fld>
            <a:r>
              <a:rPr b="0" i="0" lang="es-MX" sz="2400" u="none" cap="none" strike="noStrike">
                <a:solidFill>
                  <a:schemeClr val="lt1"/>
                </a:solidFill>
                <a:latin typeface="Montserrat Medium"/>
                <a:ea typeface="Montserrat Medium"/>
                <a:cs typeface="Montserrat Medium"/>
                <a:sym typeface="Montserrat Medium"/>
              </a:rPr>
              <a:t>  </a:t>
            </a:r>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 name="Shape 18"/>
        <p:cNvGrpSpPr/>
        <p:nvPr/>
      </p:nvGrpSpPr>
      <p:grpSpPr>
        <a:xfrm>
          <a:off x="0" y="0"/>
          <a:ext cx="0" cy="0"/>
          <a:chOff x="0" y="0"/>
          <a:chExt cx="0" cy="0"/>
        </a:xfrm>
      </p:grpSpPr>
      <p:sp>
        <p:nvSpPr>
          <p:cNvPr id="19" name="Google Shape;19;p1"/>
          <p:cNvSpPr/>
          <p:nvPr/>
        </p:nvSpPr>
        <p:spPr>
          <a:xfrm>
            <a:off x="0" y="0"/>
            <a:ext cx="24377700"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grpSp>
        <p:nvGrpSpPr>
          <p:cNvPr id="20" name="Google Shape;20;p1"/>
          <p:cNvGrpSpPr/>
          <p:nvPr/>
        </p:nvGrpSpPr>
        <p:grpSpPr>
          <a:xfrm>
            <a:off x="5117294" y="6017894"/>
            <a:ext cx="13954500" cy="4311775"/>
            <a:chOff x="801677" y="1237928"/>
            <a:chExt cx="13954500" cy="4311775"/>
          </a:xfrm>
        </p:grpSpPr>
        <p:sp>
          <p:nvSpPr>
            <p:cNvPr id="21" name="Google Shape;21;p1"/>
            <p:cNvSpPr/>
            <p:nvPr/>
          </p:nvSpPr>
          <p:spPr>
            <a:xfrm>
              <a:off x="3162072" y="1237928"/>
              <a:ext cx="9233700" cy="26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6600">
                  <a:solidFill>
                    <a:schemeClr val="accent2"/>
                  </a:solidFill>
                  <a:latin typeface="Cairo"/>
                  <a:ea typeface="Cairo"/>
                  <a:cs typeface="Cairo"/>
                  <a:sym typeface="Cairo"/>
                </a:rPr>
                <a:t>ChainVax</a:t>
              </a:r>
              <a:endParaRPr/>
            </a:p>
          </p:txBody>
        </p:sp>
        <p:sp>
          <p:nvSpPr>
            <p:cNvPr id="22" name="Google Shape;22;p1"/>
            <p:cNvSpPr/>
            <p:nvPr/>
          </p:nvSpPr>
          <p:spPr>
            <a:xfrm>
              <a:off x="801677" y="4103103"/>
              <a:ext cx="13954500" cy="144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4400">
                  <a:solidFill>
                    <a:schemeClr val="lt1"/>
                  </a:solidFill>
                  <a:latin typeface="Cairo"/>
                  <a:ea typeface="Cairo"/>
                  <a:cs typeface="Cairo"/>
                  <a:sym typeface="Cairo"/>
                </a:rPr>
                <a:t>Your Covid-19 Vaccination on Blockchain</a:t>
              </a:r>
              <a:endParaRPr/>
            </a:p>
          </p:txBody>
        </p:sp>
      </p:grpSp>
      <p:sp>
        <p:nvSpPr>
          <p:cNvPr id="23" name="Google Shape;23;p1"/>
          <p:cNvSpPr/>
          <p:nvPr/>
        </p:nvSpPr>
        <p:spPr>
          <a:xfrm>
            <a:off x="9021218" y="1"/>
            <a:ext cx="6335210" cy="5333751"/>
          </a:xfrm>
          <a:custGeom>
            <a:rect b="b" l="l" r="r" t="t"/>
            <a:pathLst>
              <a:path extrusionOk="0" h="5333751" w="6335210">
                <a:moveTo>
                  <a:pt x="0" y="0"/>
                </a:moveTo>
                <a:lnTo>
                  <a:pt x="6335210" y="0"/>
                </a:lnTo>
                <a:lnTo>
                  <a:pt x="6335210" y="2166146"/>
                </a:lnTo>
                <a:cubicBezTo>
                  <a:pt x="6335210" y="3915566"/>
                  <a:pt x="4917025" y="5333751"/>
                  <a:pt x="3167605" y="5333751"/>
                </a:cubicBezTo>
                <a:cubicBezTo>
                  <a:pt x="1418185" y="5333751"/>
                  <a:pt x="0" y="3915566"/>
                  <a:pt x="0" y="2166146"/>
                </a:cubicBezTo>
                <a:close/>
              </a:path>
            </a:pathLst>
          </a:custGeom>
          <a:solidFill>
            <a:schemeClr val="accent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grpSp>
        <p:nvGrpSpPr>
          <p:cNvPr id="24" name="Google Shape;24;p1"/>
          <p:cNvGrpSpPr/>
          <p:nvPr/>
        </p:nvGrpSpPr>
        <p:grpSpPr>
          <a:xfrm>
            <a:off x="10313303" y="1891659"/>
            <a:ext cx="3751040" cy="1982448"/>
            <a:chOff x="1029100" y="9584230"/>
            <a:chExt cx="13700615" cy="7240871"/>
          </a:xfrm>
        </p:grpSpPr>
        <p:sp>
          <p:nvSpPr>
            <p:cNvPr id="25" name="Google Shape;25;p1"/>
            <p:cNvSpPr/>
            <p:nvPr/>
          </p:nvSpPr>
          <p:spPr>
            <a:xfrm>
              <a:off x="6695325" y="9931395"/>
              <a:ext cx="8034390" cy="6075388"/>
            </a:xfrm>
            <a:custGeom>
              <a:rect b="b" l="l" r="r" t="t"/>
              <a:pathLst>
                <a:path extrusionOk="0" h="2159" w="2859">
                  <a:moveTo>
                    <a:pt x="2171" y="1104"/>
                  </a:moveTo>
                  <a:lnTo>
                    <a:pt x="2171" y="1104"/>
                  </a:lnTo>
                  <a:cubicBezTo>
                    <a:pt x="2143" y="1077"/>
                    <a:pt x="2167" y="1070"/>
                    <a:pt x="2184" y="1047"/>
                  </a:cubicBezTo>
                  <a:cubicBezTo>
                    <a:pt x="2187" y="1057"/>
                    <a:pt x="2198" y="1057"/>
                    <a:pt x="2211" y="1057"/>
                  </a:cubicBezTo>
                  <a:cubicBezTo>
                    <a:pt x="2218" y="1074"/>
                    <a:pt x="2211" y="1091"/>
                    <a:pt x="2218" y="1104"/>
                  </a:cubicBezTo>
                  <a:cubicBezTo>
                    <a:pt x="2225" y="1091"/>
                    <a:pt x="2235" y="1081"/>
                    <a:pt x="2242" y="1067"/>
                  </a:cubicBezTo>
                  <a:cubicBezTo>
                    <a:pt x="2262" y="1074"/>
                    <a:pt x="2262" y="1043"/>
                    <a:pt x="2272" y="1037"/>
                  </a:cubicBezTo>
                  <a:cubicBezTo>
                    <a:pt x="2289" y="1020"/>
                    <a:pt x="2309" y="1013"/>
                    <a:pt x="2333" y="996"/>
                  </a:cubicBezTo>
                  <a:cubicBezTo>
                    <a:pt x="2391" y="959"/>
                    <a:pt x="2398" y="898"/>
                    <a:pt x="2364" y="840"/>
                  </a:cubicBezTo>
                  <a:cubicBezTo>
                    <a:pt x="2347" y="813"/>
                    <a:pt x="2330" y="803"/>
                    <a:pt x="2320" y="769"/>
                  </a:cubicBezTo>
                  <a:cubicBezTo>
                    <a:pt x="2316" y="752"/>
                    <a:pt x="2330" y="742"/>
                    <a:pt x="2313" y="725"/>
                  </a:cubicBezTo>
                  <a:cubicBezTo>
                    <a:pt x="2303" y="718"/>
                    <a:pt x="2269" y="732"/>
                    <a:pt x="2265" y="715"/>
                  </a:cubicBezTo>
                  <a:cubicBezTo>
                    <a:pt x="2262" y="705"/>
                    <a:pt x="2289" y="681"/>
                    <a:pt x="2296" y="674"/>
                  </a:cubicBezTo>
                  <a:cubicBezTo>
                    <a:pt x="2293" y="725"/>
                    <a:pt x="2337" y="681"/>
                    <a:pt x="2353" y="688"/>
                  </a:cubicBezTo>
                  <a:cubicBezTo>
                    <a:pt x="2357" y="688"/>
                    <a:pt x="2401" y="742"/>
                    <a:pt x="2404" y="745"/>
                  </a:cubicBezTo>
                  <a:cubicBezTo>
                    <a:pt x="2418" y="765"/>
                    <a:pt x="2421" y="820"/>
                    <a:pt x="2455" y="776"/>
                  </a:cubicBezTo>
                  <a:cubicBezTo>
                    <a:pt x="2479" y="745"/>
                    <a:pt x="2438" y="698"/>
                    <a:pt x="2411" y="684"/>
                  </a:cubicBezTo>
                  <a:cubicBezTo>
                    <a:pt x="2425" y="657"/>
                    <a:pt x="2425" y="637"/>
                    <a:pt x="2448" y="616"/>
                  </a:cubicBezTo>
                  <a:cubicBezTo>
                    <a:pt x="2462" y="603"/>
                    <a:pt x="2479" y="599"/>
                    <a:pt x="2492" y="576"/>
                  </a:cubicBezTo>
                  <a:cubicBezTo>
                    <a:pt x="2520" y="525"/>
                    <a:pt x="2509" y="461"/>
                    <a:pt x="2455" y="427"/>
                  </a:cubicBezTo>
                  <a:cubicBezTo>
                    <a:pt x="2411" y="396"/>
                    <a:pt x="2330" y="427"/>
                    <a:pt x="2357" y="349"/>
                  </a:cubicBezTo>
                  <a:cubicBezTo>
                    <a:pt x="2384" y="261"/>
                    <a:pt x="2516" y="376"/>
                    <a:pt x="2523" y="298"/>
                  </a:cubicBezTo>
                  <a:cubicBezTo>
                    <a:pt x="2543" y="305"/>
                    <a:pt x="2547" y="288"/>
                    <a:pt x="2553" y="274"/>
                  </a:cubicBezTo>
                  <a:cubicBezTo>
                    <a:pt x="2577" y="298"/>
                    <a:pt x="2591" y="257"/>
                    <a:pt x="2604" y="267"/>
                  </a:cubicBezTo>
                  <a:cubicBezTo>
                    <a:pt x="2642" y="288"/>
                    <a:pt x="2608" y="305"/>
                    <a:pt x="2611" y="332"/>
                  </a:cubicBezTo>
                  <a:cubicBezTo>
                    <a:pt x="2614" y="372"/>
                    <a:pt x="2655" y="457"/>
                    <a:pt x="2713" y="471"/>
                  </a:cubicBezTo>
                  <a:lnTo>
                    <a:pt x="2713" y="471"/>
                  </a:lnTo>
                  <a:lnTo>
                    <a:pt x="2713" y="471"/>
                  </a:lnTo>
                  <a:cubicBezTo>
                    <a:pt x="2713" y="457"/>
                    <a:pt x="2713" y="440"/>
                    <a:pt x="2716" y="427"/>
                  </a:cubicBezTo>
                  <a:cubicBezTo>
                    <a:pt x="2760" y="406"/>
                    <a:pt x="2709" y="359"/>
                    <a:pt x="2703" y="339"/>
                  </a:cubicBezTo>
                  <a:cubicBezTo>
                    <a:pt x="2699" y="328"/>
                    <a:pt x="2692" y="288"/>
                    <a:pt x="2716" y="315"/>
                  </a:cubicBezTo>
                  <a:cubicBezTo>
                    <a:pt x="2719" y="315"/>
                    <a:pt x="2797" y="264"/>
                    <a:pt x="2797" y="264"/>
                  </a:cubicBezTo>
                  <a:cubicBezTo>
                    <a:pt x="2801" y="244"/>
                    <a:pt x="2764" y="230"/>
                    <a:pt x="2774" y="200"/>
                  </a:cubicBezTo>
                  <a:cubicBezTo>
                    <a:pt x="2801" y="206"/>
                    <a:pt x="2831" y="220"/>
                    <a:pt x="2858" y="217"/>
                  </a:cubicBezTo>
                  <a:cubicBezTo>
                    <a:pt x="2848" y="196"/>
                    <a:pt x="2808" y="166"/>
                    <a:pt x="2780" y="176"/>
                  </a:cubicBezTo>
                  <a:cubicBezTo>
                    <a:pt x="2777" y="156"/>
                    <a:pt x="2682" y="145"/>
                    <a:pt x="2662" y="142"/>
                  </a:cubicBezTo>
                  <a:cubicBezTo>
                    <a:pt x="2611" y="128"/>
                    <a:pt x="2567" y="135"/>
                    <a:pt x="2516" y="135"/>
                  </a:cubicBezTo>
                  <a:cubicBezTo>
                    <a:pt x="2462" y="132"/>
                    <a:pt x="2408" y="125"/>
                    <a:pt x="2353" y="115"/>
                  </a:cubicBezTo>
                  <a:cubicBezTo>
                    <a:pt x="2303" y="108"/>
                    <a:pt x="2249" y="115"/>
                    <a:pt x="2198" y="105"/>
                  </a:cubicBezTo>
                  <a:cubicBezTo>
                    <a:pt x="2177" y="105"/>
                    <a:pt x="2164" y="91"/>
                    <a:pt x="2143" y="91"/>
                  </a:cubicBezTo>
                  <a:cubicBezTo>
                    <a:pt x="2089" y="84"/>
                    <a:pt x="2130" y="98"/>
                    <a:pt x="2079" y="108"/>
                  </a:cubicBezTo>
                  <a:cubicBezTo>
                    <a:pt x="2035" y="115"/>
                    <a:pt x="1998" y="105"/>
                    <a:pt x="1954" y="98"/>
                  </a:cubicBezTo>
                  <a:cubicBezTo>
                    <a:pt x="1927" y="91"/>
                    <a:pt x="1672" y="84"/>
                    <a:pt x="1689" y="54"/>
                  </a:cubicBezTo>
                  <a:lnTo>
                    <a:pt x="1689" y="54"/>
                  </a:lnTo>
                  <a:cubicBezTo>
                    <a:pt x="1700" y="0"/>
                    <a:pt x="1523" y="20"/>
                    <a:pt x="1493" y="30"/>
                  </a:cubicBezTo>
                  <a:cubicBezTo>
                    <a:pt x="1435" y="50"/>
                    <a:pt x="1371" y="84"/>
                    <a:pt x="1310" y="88"/>
                  </a:cubicBezTo>
                  <a:cubicBezTo>
                    <a:pt x="1323" y="115"/>
                    <a:pt x="1347" y="166"/>
                    <a:pt x="1300" y="139"/>
                  </a:cubicBezTo>
                  <a:cubicBezTo>
                    <a:pt x="1290" y="135"/>
                    <a:pt x="1293" y="105"/>
                    <a:pt x="1283" y="101"/>
                  </a:cubicBezTo>
                  <a:cubicBezTo>
                    <a:pt x="1262" y="98"/>
                    <a:pt x="1262" y="112"/>
                    <a:pt x="1266" y="125"/>
                  </a:cubicBezTo>
                  <a:cubicBezTo>
                    <a:pt x="1262" y="122"/>
                    <a:pt x="1256" y="122"/>
                    <a:pt x="1252" y="125"/>
                  </a:cubicBezTo>
                  <a:cubicBezTo>
                    <a:pt x="1242" y="112"/>
                    <a:pt x="1232" y="101"/>
                    <a:pt x="1218" y="91"/>
                  </a:cubicBezTo>
                  <a:cubicBezTo>
                    <a:pt x="1191" y="98"/>
                    <a:pt x="1164" y="115"/>
                    <a:pt x="1212" y="142"/>
                  </a:cubicBezTo>
                  <a:cubicBezTo>
                    <a:pt x="1198" y="179"/>
                    <a:pt x="1151" y="142"/>
                    <a:pt x="1127" y="142"/>
                  </a:cubicBezTo>
                  <a:cubicBezTo>
                    <a:pt x="1096" y="139"/>
                    <a:pt x="1046" y="145"/>
                    <a:pt x="1012" y="152"/>
                  </a:cubicBezTo>
                  <a:cubicBezTo>
                    <a:pt x="957" y="162"/>
                    <a:pt x="869" y="244"/>
                    <a:pt x="825" y="210"/>
                  </a:cubicBezTo>
                  <a:cubicBezTo>
                    <a:pt x="836" y="203"/>
                    <a:pt x="849" y="213"/>
                    <a:pt x="853" y="196"/>
                  </a:cubicBezTo>
                  <a:cubicBezTo>
                    <a:pt x="893" y="183"/>
                    <a:pt x="836" y="149"/>
                    <a:pt x="819" y="142"/>
                  </a:cubicBezTo>
                  <a:cubicBezTo>
                    <a:pt x="775" y="122"/>
                    <a:pt x="714" y="108"/>
                    <a:pt x="663" y="115"/>
                  </a:cubicBezTo>
                  <a:cubicBezTo>
                    <a:pt x="615" y="122"/>
                    <a:pt x="449" y="217"/>
                    <a:pt x="456" y="267"/>
                  </a:cubicBezTo>
                  <a:cubicBezTo>
                    <a:pt x="422" y="274"/>
                    <a:pt x="416" y="288"/>
                    <a:pt x="429" y="325"/>
                  </a:cubicBezTo>
                  <a:cubicBezTo>
                    <a:pt x="466" y="267"/>
                    <a:pt x="541" y="450"/>
                    <a:pt x="581" y="369"/>
                  </a:cubicBezTo>
                  <a:cubicBezTo>
                    <a:pt x="625" y="376"/>
                    <a:pt x="605" y="291"/>
                    <a:pt x="609" y="278"/>
                  </a:cubicBezTo>
                  <a:cubicBezTo>
                    <a:pt x="619" y="250"/>
                    <a:pt x="656" y="247"/>
                    <a:pt x="659" y="220"/>
                  </a:cubicBezTo>
                  <a:cubicBezTo>
                    <a:pt x="690" y="223"/>
                    <a:pt x="609" y="294"/>
                    <a:pt x="693" y="294"/>
                  </a:cubicBezTo>
                  <a:cubicBezTo>
                    <a:pt x="693" y="294"/>
                    <a:pt x="636" y="362"/>
                    <a:pt x="632" y="369"/>
                  </a:cubicBezTo>
                  <a:cubicBezTo>
                    <a:pt x="612" y="389"/>
                    <a:pt x="619" y="393"/>
                    <a:pt x="585" y="396"/>
                  </a:cubicBezTo>
                  <a:cubicBezTo>
                    <a:pt x="548" y="403"/>
                    <a:pt x="510" y="386"/>
                    <a:pt x="476" y="403"/>
                  </a:cubicBezTo>
                  <a:cubicBezTo>
                    <a:pt x="459" y="396"/>
                    <a:pt x="416" y="433"/>
                    <a:pt x="403" y="440"/>
                  </a:cubicBezTo>
                  <a:cubicBezTo>
                    <a:pt x="372" y="464"/>
                    <a:pt x="355" y="474"/>
                    <a:pt x="315" y="481"/>
                  </a:cubicBezTo>
                  <a:cubicBezTo>
                    <a:pt x="318" y="488"/>
                    <a:pt x="321" y="491"/>
                    <a:pt x="325" y="498"/>
                  </a:cubicBezTo>
                  <a:cubicBezTo>
                    <a:pt x="318" y="508"/>
                    <a:pt x="281" y="501"/>
                    <a:pt x="281" y="511"/>
                  </a:cubicBezTo>
                  <a:cubicBezTo>
                    <a:pt x="277" y="522"/>
                    <a:pt x="294" y="522"/>
                    <a:pt x="298" y="532"/>
                  </a:cubicBezTo>
                  <a:cubicBezTo>
                    <a:pt x="288" y="535"/>
                    <a:pt x="277" y="538"/>
                    <a:pt x="267" y="542"/>
                  </a:cubicBezTo>
                  <a:cubicBezTo>
                    <a:pt x="281" y="559"/>
                    <a:pt x="308" y="566"/>
                    <a:pt x="301" y="596"/>
                  </a:cubicBezTo>
                  <a:cubicBezTo>
                    <a:pt x="274" y="627"/>
                    <a:pt x="244" y="589"/>
                    <a:pt x="213" y="610"/>
                  </a:cubicBezTo>
                  <a:cubicBezTo>
                    <a:pt x="176" y="610"/>
                    <a:pt x="169" y="684"/>
                    <a:pt x="176" y="708"/>
                  </a:cubicBezTo>
                  <a:cubicBezTo>
                    <a:pt x="189" y="749"/>
                    <a:pt x="206" y="728"/>
                    <a:pt x="240" y="749"/>
                  </a:cubicBezTo>
                  <a:cubicBezTo>
                    <a:pt x="254" y="738"/>
                    <a:pt x="291" y="738"/>
                    <a:pt x="308" y="732"/>
                  </a:cubicBezTo>
                  <a:cubicBezTo>
                    <a:pt x="328" y="721"/>
                    <a:pt x="342" y="708"/>
                    <a:pt x="355" y="694"/>
                  </a:cubicBezTo>
                  <a:cubicBezTo>
                    <a:pt x="372" y="674"/>
                    <a:pt x="376" y="650"/>
                    <a:pt x="399" y="637"/>
                  </a:cubicBezTo>
                  <a:cubicBezTo>
                    <a:pt x="429" y="623"/>
                    <a:pt x="442" y="630"/>
                    <a:pt x="466" y="606"/>
                  </a:cubicBezTo>
                  <a:cubicBezTo>
                    <a:pt x="497" y="623"/>
                    <a:pt x="558" y="694"/>
                    <a:pt x="585" y="694"/>
                  </a:cubicBezTo>
                  <a:cubicBezTo>
                    <a:pt x="642" y="691"/>
                    <a:pt x="537" y="596"/>
                    <a:pt x="524" y="586"/>
                  </a:cubicBezTo>
                  <a:cubicBezTo>
                    <a:pt x="561" y="603"/>
                    <a:pt x="592" y="650"/>
                    <a:pt x="625" y="660"/>
                  </a:cubicBezTo>
                  <a:cubicBezTo>
                    <a:pt x="625" y="671"/>
                    <a:pt x="663" y="735"/>
                    <a:pt x="676" y="738"/>
                  </a:cubicBezTo>
                  <a:cubicBezTo>
                    <a:pt x="697" y="738"/>
                    <a:pt x="717" y="701"/>
                    <a:pt x="700" y="688"/>
                  </a:cubicBezTo>
                  <a:cubicBezTo>
                    <a:pt x="714" y="688"/>
                    <a:pt x="731" y="681"/>
                    <a:pt x="731" y="667"/>
                  </a:cubicBezTo>
                  <a:cubicBezTo>
                    <a:pt x="758" y="650"/>
                    <a:pt x="747" y="694"/>
                    <a:pt x="754" y="708"/>
                  </a:cubicBezTo>
                  <a:cubicBezTo>
                    <a:pt x="764" y="732"/>
                    <a:pt x="768" y="738"/>
                    <a:pt x="795" y="749"/>
                  </a:cubicBezTo>
                  <a:cubicBezTo>
                    <a:pt x="853" y="769"/>
                    <a:pt x="927" y="718"/>
                    <a:pt x="903" y="806"/>
                  </a:cubicBezTo>
                  <a:cubicBezTo>
                    <a:pt x="876" y="813"/>
                    <a:pt x="890" y="833"/>
                    <a:pt x="866" y="843"/>
                  </a:cubicBezTo>
                  <a:cubicBezTo>
                    <a:pt x="842" y="854"/>
                    <a:pt x="798" y="843"/>
                    <a:pt x="775" y="840"/>
                  </a:cubicBezTo>
                  <a:cubicBezTo>
                    <a:pt x="747" y="837"/>
                    <a:pt x="686" y="806"/>
                    <a:pt x="663" y="809"/>
                  </a:cubicBezTo>
                  <a:cubicBezTo>
                    <a:pt x="639" y="813"/>
                    <a:pt x="653" y="837"/>
                    <a:pt x="629" y="847"/>
                  </a:cubicBezTo>
                  <a:cubicBezTo>
                    <a:pt x="585" y="864"/>
                    <a:pt x="514" y="806"/>
                    <a:pt x="504" y="776"/>
                  </a:cubicBezTo>
                  <a:cubicBezTo>
                    <a:pt x="490" y="745"/>
                    <a:pt x="514" y="745"/>
                    <a:pt x="480" y="728"/>
                  </a:cubicBezTo>
                  <a:cubicBezTo>
                    <a:pt x="459" y="721"/>
                    <a:pt x="416" y="738"/>
                    <a:pt x="393" y="742"/>
                  </a:cubicBezTo>
                  <a:cubicBezTo>
                    <a:pt x="321" y="755"/>
                    <a:pt x="247" y="752"/>
                    <a:pt x="193" y="799"/>
                  </a:cubicBezTo>
                  <a:cubicBezTo>
                    <a:pt x="152" y="833"/>
                    <a:pt x="145" y="871"/>
                    <a:pt x="111" y="904"/>
                  </a:cubicBezTo>
                  <a:cubicBezTo>
                    <a:pt x="64" y="955"/>
                    <a:pt x="27" y="1003"/>
                    <a:pt x="23" y="1070"/>
                  </a:cubicBezTo>
                  <a:cubicBezTo>
                    <a:pt x="23" y="1118"/>
                    <a:pt x="0" y="1179"/>
                    <a:pt x="23" y="1226"/>
                  </a:cubicBezTo>
                  <a:cubicBezTo>
                    <a:pt x="30" y="1247"/>
                    <a:pt x="61" y="1274"/>
                    <a:pt x="74" y="1294"/>
                  </a:cubicBezTo>
                  <a:cubicBezTo>
                    <a:pt x="95" y="1321"/>
                    <a:pt x="118" y="1358"/>
                    <a:pt x="155" y="1372"/>
                  </a:cubicBezTo>
                  <a:cubicBezTo>
                    <a:pt x="223" y="1392"/>
                    <a:pt x="301" y="1321"/>
                    <a:pt x="369" y="1338"/>
                  </a:cubicBezTo>
                  <a:cubicBezTo>
                    <a:pt x="386" y="1342"/>
                    <a:pt x="416" y="1365"/>
                    <a:pt x="429" y="1375"/>
                  </a:cubicBezTo>
                  <a:cubicBezTo>
                    <a:pt x="459" y="1396"/>
                    <a:pt x="480" y="1389"/>
                    <a:pt x="476" y="1440"/>
                  </a:cubicBezTo>
                  <a:cubicBezTo>
                    <a:pt x="476" y="1487"/>
                    <a:pt x="463" y="1474"/>
                    <a:pt x="490" y="1518"/>
                  </a:cubicBezTo>
                  <a:cubicBezTo>
                    <a:pt x="507" y="1548"/>
                    <a:pt x="520" y="1575"/>
                    <a:pt x="531" y="1606"/>
                  </a:cubicBezTo>
                  <a:cubicBezTo>
                    <a:pt x="541" y="1636"/>
                    <a:pt x="548" y="1667"/>
                    <a:pt x="544" y="1697"/>
                  </a:cubicBezTo>
                  <a:cubicBezTo>
                    <a:pt x="537" y="1735"/>
                    <a:pt x="510" y="1762"/>
                    <a:pt x="514" y="1802"/>
                  </a:cubicBezTo>
                  <a:cubicBezTo>
                    <a:pt x="517" y="1840"/>
                    <a:pt x="551" y="1874"/>
                    <a:pt x="561" y="1907"/>
                  </a:cubicBezTo>
                  <a:cubicBezTo>
                    <a:pt x="568" y="1938"/>
                    <a:pt x="561" y="1975"/>
                    <a:pt x="575" y="2002"/>
                  </a:cubicBezTo>
                  <a:cubicBezTo>
                    <a:pt x="585" y="2029"/>
                    <a:pt x="609" y="2050"/>
                    <a:pt x="619" y="2080"/>
                  </a:cubicBezTo>
                  <a:cubicBezTo>
                    <a:pt x="625" y="2101"/>
                    <a:pt x="622" y="2128"/>
                    <a:pt x="642" y="2138"/>
                  </a:cubicBezTo>
                  <a:cubicBezTo>
                    <a:pt x="680" y="2158"/>
                    <a:pt x="764" y="2117"/>
                    <a:pt x="785" y="2090"/>
                  </a:cubicBezTo>
                  <a:lnTo>
                    <a:pt x="785" y="2090"/>
                  </a:lnTo>
                  <a:cubicBezTo>
                    <a:pt x="829" y="2043"/>
                    <a:pt x="876" y="2009"/>
                    <a:pt x="907" y="1951"/>
                  </a:cubicBezTo>
                  <a:cubicBezTo>
                    <a:pt x="941" y="1894"/>
                    <a:pt x="927" y="1843"/>
                    <a:pt x="975" y="1796"/>
                  </a:cubicBezTo>
                  <a:cubicBezTo>
                    <a:pt x="1039" y="1728"/>
                    <a:pt x="1019" y="1694"/>
                    <a:pt x="1008" y="1613"/>
                  </a:cubicBezTo>
                  <a:cubicBezTo>
                    <a:pt x="998" y="1538"/>
                    <a:pt x="1042" y="1501"/>
                    <a:pt x="1086" y="1447"/>
                  </a:cubicBezTo>
                  <a:cubicBezTo>
                    <a:pt x="1124" y="1396"/>
                    <a:pt x="1185" y="1342"/>
                    <a:pt x="1201" y="1281"/>
                  </a:cubicBezTo>
                  <a:cubicBezTo>
                    <a:pt x="1225" y="1196"/>
                    <a:pt x="1144" y="1253"/>
                    <a:pt x="1090" y="1240"/>
                  </a:cubicBezTo>
                  <a:cubicBezTo>
                    <a:pt x="1042" y="1223"/>
                    <a:pt x="883" y="935"/>
                    <a:pt x="903" y="928"/>
                  </a:cubicBezTo>
                  <a:cubicBezTo>
                    <a:pt x="913" y="931"/>
                    <a:pt x="920" y="935"/>
                    <a:pt x="930" y="931"/>
                  </a:cubicBezTo>
                  <a:cubicBezTo>
                    <a:pt x="978" y="1026"/>
                    <a:pt x="1029" y="1121"/>
                    <a:pt x="1086" y="1209"/>
                  </a:cubicBezTo>
                  <a:cubicBezTo>
                    <a:pt x="1117" y="1209"/>
                    <a:pt x="1232" y="1152"/>
                    <a:pt x="1259" y="1125"/>
                  </a:cubicBezTo>
                  <a:lnTo>
                    <a:pt x="1259" y="1125"/>
                  </a:lnTo>
                  <a:lnTo>
                    <a:pt x="1259" y="1125"/>
                  </a:lnTo>
                  <a:cubicBezTo>
                    <a:pt x="1286" y="1104"/>
                    <a:pt x="1347" y="1057"/>
                    <a:pt x="1340" y="1020"/>
                  </a:cubicBezTo>
                  <a:cubicBezTo>
                    <a:pt x="1337" y="1006"/>
                    <a:pt x="1286" y="945"/>
                    <a:pt x="1273" y="938"/>
                  </a:cubicBezTo>
                  <a:cubicBezTo>
                    <a:pt x="1300" y="945"/>
                    <a:pt x="1310" y="962"/>
                    <a:pt x="1340" y="965"/>
                  </a:cubicBezTo>
                  <a:cubicBezTo>
                    <a:pt x="1374" y="969"/>
                    <a:pt x="1401" y="959"/>
                    <a:pt x="1435" y="972"/>
                  </a:cubicBezTo>
                  <a:cubicBezTo>
                    <a:pt x="1466" y="982"/>
                    <a:pt x="1486" y="1003"/>
                    <a:pt x="1506" y="1023"/>
                  </a:cubicBezTo>
                  <a:cubicBezTo>
                    <a:pt x="1517" y="1037"/>
                    <a:pt x="1527" y="1047"/>
                    <a:pt x="1540" y="1053"/>
                  </a:cubicBezTo>
                  <a:cubicBezTo>
                    <a:pt x="1550" y="1050"/>
                    <a:pt x="1561" y="1047"/>
                    <a:pt x="1571" y="1043"/>
                  </a:cubicBezTo>
                  <a:cubicBezTo>
                    <a:pt x="1594" y="1060"/>
                    <a:pt x="1581" y="1087"/>
                    <a:pt x="1584" y="1111"/>
                  </a:cubicBezTo>
                  <a:cubicBezTo>
                    <a:pt x="1591" y="1145"/>
                    <a:pt x="1615" y="1179"/>
                    <a:pt x="1628" y="1209"/>
                  </a:cubicBezTo>
                  <a:cubicBezTo>
                    <a:pt x="1645" y="1257"/>
                    <a:pt x="1656" y="1335"/>
                    <a:pt x="1710" y="1267"/>
                  </a:cubicBezTo>
                  <a:lnTo>
                    <a:pt x="1710" y="1267"/>
                  </a:lnTo>
                  <a:cubicBezTo>
                    <a:pt x="1730" y="1233"/>
                    <a:pt x="1716" y="1192"/>
                    <a:pt x="1730" y="1152"/>
                  </a:cubicBezTo>
                  <a:cubicBezTo>
                    <a:pt x="1744" y="1104"/>
                    <a:pt x="1805" y="1053"/>
                    <a:pt x="1849" y="1026"/>
                  </a:cubicBezTo>
                  <a:cubicBezTo>
                    <a:pt x="1886" y="1040"/>
                    <a:pt x="1899" y="1040"/>
                    <a:pt x="1927" y="1074"/>
                  </a:cubicBezTo>
                  <a:cubicBezTo>
                    <a:pt x="1940" y="1091"/>
                    <a:pt x="1960" y="1138"/>
                    <a:pt x="1974" y="1148"/>
                  </a:cubicBezTo>
                  <a:cubicBezTo>
                    <a:pt x="1974" y="1148"/>
                    <a:pt x="1991" y="1165"/>
                    <a:pt x="1988" y="1162"/>
                  </a:cubicBezTo>
                  <a:cubicBezTo>
                    <a:pt x="1988" y="1159"/>
                    <a:pt x="2011" y="1159"/>
                    <a:pt x="2021" y="1169"/>
                  </a:cubicBezTo>
                  <a:cubicBezTo>
                    <a:pt x="2055" y="1199"/>
                    <a:pt x="2018" y="1260"/>
                    <a:pt x="2045" y="1294"/>
                  </a:cubicBezTo>
                  <a:cubicBezTo>
                    <a:pt x="2059" y="1274"/>
                    <a:pt x="2055" y="1233"/>
                    <a:pt x="2062" y="1209"/>
                  </a:cubicBezTo>
                  <a:cubicBezTo>
                    <a:pt x="2069" y="1209"/>
                    <a:pt x="2065" y="1250"/>
                    <a:pt x="2076" y="1257"/>
                  </a:cubicBezTo>
                  <a:cubicBezTo>
                    <a:pt x="2086" y="1247"/>
                    <a:pt x="2076" y="1233"/>
                    <a:pt x="2086" y="1226"/>
                  </a:cubicBezTo>
                  <a:cubicBezTo>
                    <a:pt x="2120" y="1253"/>
                    <a:pt x="2140" y="1314"/>
                    <a:pt x="2184" y="1267"/>
                  </a:cubicBezTo>
                  <a:lnTo>
                    <a:pt x="2184" y="1267"/>
                  </a:lnTo>
                  <a:cubicBezTo>
                    <a:pt x="2204" y="1264"/>
                    <a:pt x="2228" y="1219"/>
                    <a:pt x="2228" y="1203"/>
                  </a:cubicBezTo>
                  <a:cubicBezTo>
                    <a:pt x="2231" y="1169"/>
                    <a:pt x="2191" y="1128"/>
                    <a:pt x="2171" y="1104"/>
                  </a:cubicBezTo>
                  <a:close/>
                  <a:moveTo>
                    <a:pt x="1273" y="142"/>
                  </a:moveTo>
                  <a:lnTo>
                    <a:pt x="1273" y="142"/>
                  </a:lnTo>
                  <a:cubicBezTo>
                    <a:pt x="1273" y="139"/>
                    <a:pt x="1273" y="135"/>
                    <a:pt x="1269" y="132"/>
                  </a:cubicBezTo>
                  <a:cubicBezTo>
                    <a:pt x="1273" y="135"/>
                    <a:pt x="1273" y="139"/>
                    <a:pt x="1273" y="142"/>
                  </a:cubicBezTo>
                  <a:close/>
                  <a:moveTo>
                    <a:pt x="1249" y="945"/>
                  </a:moveTo>
                  <a:lnTo>
                    <a:pt x="1249" y="945"/>
                  </a:lnTo>
                  <a:cubicBezTo>
                    <a:pt x="1225" y="955"/>
                    <a:pt x="1242" y="972"/>
                    <a:pt x="1212" y="976"/>
                  </a:cubicBezTo>
                  <a:cubicBezTo>
                    <a:pt x="1174" y="982"/>
                    <a:pt x="1164" y="925"/>
                    <a:pt x="1154" y="901"/>
                  </a:cubicBezTo>
                  <a:cubicBezTo>
                    <a:pt x="1164" y="904"/>
                    <a:pt x="1174" y="915"/>
                    <a:pt x="1185" y="911"/>
                  </a:cubicBezTo>
                  <a:cubicBezTo>
                    <a:pt x="1195" y="945"/>
                    <a:pt x="1246" y="935"/>
                    <a:pt x="1269" y="938"/>
                  </a:cubicBezTo>
                  <a:cubicBezTo>
                    <a:pt x="1262" y="942"/>
                    <a:pt x="1256" y="942"/>
                    <a:pt x="1249" y="9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 name="Google Shape;26;p1"/>
            <p:cNvSpPr/>
            <p:nvPr/>
          </p:nvSpPr>
          <p:spPr>
            <a:xfrm>
              <a:off x="3546043" y="13204666"/>
              <a:ext cx="2578940" cy="3620435"/>
            </a:xfrm>
            <a:custGeom>
              <a:rect b="b" l="l" r="r" t="t"/>
              <a:pathLst>
                <a:path extrusionOk="0" h="1288" w="916">
                  <a:moveTo>
                    <a:pt x="878" y="359"/>
                  </a:moveTo>
                  <a:lnTo>
                    <a:pt x="878" y="359"/>
                  </a:lnTo>
                  <a:cubicBezTo>
                    <a:pt x="814" y="312"/>
                    <a:pt x="739" y="302"/>
                    <a:pt x="665" y="274"/>
                  </a:cubicBezTo>
                  <a:cubicBezTo>
                    <a:pt x="624" y="257"/>
                    <a:pt x="617" y="268"/>
                    <a:pt x="600" y="234"/>
                  </a:cubicBezTo>
                  <a:cubicBezTo>
                    <a:pt x="580" y="203"/>
                    <a:pt x="590" y="183"/>
                    <a:pt x="553" y="159"/>
                  </a:cubicBezTo>
                  <a:cubicBezTo>
                    <a:pt x="529" y="146"/>
                    <a:pt x="502" y="139"/>
                    <a:pt x="475" y="125"/>
                  </a:cubicBezTo>
                  <a:cubicBezTo>
                    <a:pt x="438" y="102"/>
                    <a:pt x="400" y="64"/>
                    <a:pt x="356" y="51"/>
                  </a:cubicBezTo>
                  <a:cubicBezTo>
                    <a:pt x="329" y="41"/>
                    <a:pt x="292" y="41"/>
                    <a:pt x="261" y="37"/>
                  </a:cubicBezTo>
                  <a:cubicBezTo>
                    <a:pt x="228" y="30"/>
                    <a:pt x="221" y="24"/>
                    <a:pt x="200" y="47"/>
                  </a:cubicBezTo>
                  <a:cubicBezTo>
                    <a:pt x="173" y="0"/>
                    <a:pt x="99" y="64"/>
                    <a:pt x="85" y="98"/>
                  </a:cubicBezTo>
                  <a:cubicBezTo>
                    <a:pt x="75" y="122"/>
                    <a:pt x="92" y="132"/>
                    <a:pt x="89" y="156"/>
                  </a:cubicBezTo>
                  <a:cubicBezTo>
                    <a:pt x="85" y="193"/>
                    <a:pt x="44" y="227"/>
                    <a:pt x="28" y="261"/>
                  </a:cubicBezTo>
                  <a:cubicBezTo>
                    <a:pt x="11" y="291"/>
                    <a:pt x="14" y="305"/>
                    <a:pt x="14" y="339"/>
                  </a:cubicBezTo>
                  <a:cubicBezTo>
                    <a:pt x="14" y="349"/>
                    <a:pt x="0" y="352"/>
                    <a:pt x="0" y="369"/>
                  </a:cubicBezTo>
                  <a:cubicBezTo>
                    <a:pt x="4" y="379"/>
                    <a:pt x="21" y="393"/>
                    <a:pt x="31" y="403"/>
                  </a:cubicBezTo>
                  <a:cubicBezTo>
                    <a:pt x="72" y="461"/>
                    <a:pt x="89" y="522"/>
                    <a:pt x="150" y="569"/>
                  </a:cubicBezTo>
                  <a:cubicBezTo>
                    <a:pt x="173" y="586"/>
                    <a:pt x="211" y="596"/>
                    <a:pt x="231" y="620"/>
                  </a:cubicBezTo>
                  <a:cubicBezTo>
                    <a:pt x="261" y="647"/>
                    <a:pt x="248" y="671"/>
                    <a:pt x="248" y="712"/>
                  </a:cubicBezTo>
                  <a:cubicBezTo>
                    <a:pt x="248" y="800"/>
                    <a:pt x="255" y="891"/>
                    <a:pt x="265" y="979"/>
                  </a:cubicBezTo>
                  <a:cubicBezTo>
                    <a:pt x="272" y="1020"/>
                    <a:pt x="278" y="1047"/>
                    <a:pt x="299" y="1084"/>
                  </a:cubicBezTo>
                  <a:cubicBezTo>
                    <a:pt x="305" y="1094"/>
                    <a:pt x="319" y="1105"/>
                    <a:pt x="322" y="1118"/>
                  </a:cubicBezTo>
                  <a:cubicBezTo>
                    <a:pt x="326" y="1138"/>
                    <a:pt x="309" y="1152"/>
                    <a:pt x="309" y="1165"/>
                  </a:cubicBezTo>
                  <a:cubicBezTo>
                    <a:pt x="316" y="1223"/>
                    <a:pt x="380" y="1287"/>
                    <a:pt x="441" y="1287"/>
                  </a:cubicBezTo>
                  <a:cubicBezTo>
                    <a:pt x="441" y="1274"/>
                    <a:pt x="438" y="1260"/>
                    <a:pt x="441" y="1243"/>
                  </a:cubicBezTo>
                  <a:cubicBezTo>
                    <a:pt x="492" y="1223"/>
                    <a:pt x="455" y="1179"/>
                    <a:pt x="451" y="1145"/>
                  </a:cubicBezTo>
                  <a:cubicBezTo>
                    <a:pt x="448" y="1132"/>
                    <a:pt x="461" y="1061"/>
                    <a:pt x="468" y="1047"/>
                  </a:cubicBezTo>
                  <a:cubicBezTo>
                    <a:pt x="482" y="1030"/>
                    <a:pt x="600" y="986"/>
                    <a:pt x="539" y="952"/>
                  </a:cubicBezTo>
                  <a:cubicBezTo>
                    <a:pt x="580" y="962"/>
                    <a:pt x="610" y="901"/>
                    <a:pt x="631" y="874"/>
                  </a:cubicBezTo>
                  <a:cubicBezTo>
                    <a:pt x="651" y="844"/>
                    <a:pt x="661" y="813"/>
                    <a:pt x="671" y="779"/>
                  </a:cubicBezTo>
                  <a:cubicBezTo>
                    <a:pt x="692" y="735"/>
                    <a:pt x="692" y="742"/>
                    <a:pt x="732" y="722"/>
                  </a:cubicBezTo>
                  <a:cubicBezTo>
                    <a:pt x="854" y="657"/>
                    <a:pt x="797" y="539"/>
                    <a:pt x="871" y="440"/>
                  </a:cubicBezTo>
                  <a:lnTo>
                    <a:pt x="871" y="440"/>
                  </a:lnTo>
                  <a:cubicBezTo>
                    <a:pt x="895" y="413"/>
                    <a:pt x="915" y="383"/>
                    <a:pt x="878" y="359"/>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 name="Google Shape;27;p1"/>
            <p:cNvSpPr/>
            <p:nvPr/>
          </p:nvSpPr>
          <p:spPr>
            <a:xfrm>
              <a:off x="12398750" y="14357753"/>
              <a:ext cx="2157383" cy="1562243"/>
            </a:xfrm>
            <a:custGeom>
              <a:rect b="b" l="l" r="r" t="t"/>
              <a:pathLst>
                <a:path extrusionOk="0" h="557" w="766">
                  <a:moveTo>
                    <a:pt x="654" y="105"/>
                  </a:moveTo>
                  <a:lnTo>
                    <a:pt x="654" y="105"/>
                  </a:lnTo>
                  <a:cubicBezTo>
                    <a:pt x="647" y="82"/>
                    <a:pt x="643" y="51"/>
                    <a:pt x="610" y="44"/>
                  </a:cubicBezTo>
                  <a:cubicBezTo>
                    <a:pt x="606" y="38"/>
                    <a:pt x="606" y="27"/>
                    <a:pt x="593" y="24"/>
                  </a:cubicBezTo>
                  <a:cubicBezTo>
                    <a:pt x="582" y="65"/>
                    <a:pt x="528" y="170"/>
                    <a:pt x="488" y="82"/>
                  </a:cubicBezTo>
                  <a:cubicBezTo>
                    <a:pt x="474" y="61"/>
                    <a:pt x="494" y="34"/>
                    <a:pt x="471" y="21"/>
                  </a:cubicBezTo>
                  <a:cubicBezTo>
                    <a:pt x="440" y="0"/>
                    <a:pt x="403" y="31"/>
                    <a:pt x="379" y="44"/>
                  </a:cubicBezTo>
                  <a:cubicBezTo>
                    <a:pt x="366" y="51"/>
                    <a:pt x="366" y="61"/>
                    <a:pt x="349" y="65"/>
                  </a:cubicBezTo>
                  <a:cubicBezTo>
                    <a:pt x="332" y="68"/>
                    <a:pt x="318" y="58"/>
                    <a:pt x="301" y="61"/>
                  </a:cubicBezTo>
                  <a:cubicBezTo>
                    <a:pt x="267" y="68"/>
                    <a:pt x="240" y="102"/>
                    <a:pt x="213" y="122"/>
                  </a:cubicBezTo>
                  <a:cubicBezTo>
                    <a:pt x="189" y="146"/>
                    <a:pt x="172" y="160"/>
                    <a:pt x="142" y="173"/>
                  </a:cubicBezTo>
                  <a:cubicBezTo>
                    <a:pt x="122" y="183"/>
                    <a:pt x="61" y="193"/>
                    <a:pt x="54" y="221"/>
                  </a:cubicBezTo>
                  <a:cubicBezTo>
                    <a:pt x="0" y="244"/>
                    <a:pt x="10" y="332"/>
                    <a:pt x="10" y="383"/>
                  </a:cubicBezTo>
                  <a:cubicBezTo>
                    <a:pt x="10" y="390"/>
                    <a:pt x="3" y="468"/>
                    <a:pt x="0" y="465"/>
                  </a:cubicBezTo>
                  <a:cubicBezTo>
                    <a:pt x="17" y="481"/>
                    <a:pt x="64" y="461"/>
                    <a:pt x="84" y="458"/>
                  </a:cubicBezTo>
                  <a:cubicBezTo>
                    <a:pt x="142" y="448"/>
                    <a:pt x="257" y="387"/>
                    <a:pt x="315" y="410"/>
                  </a:cubicBezTo>
                  <a:cubicBezTo>
                    <a:pt x="342" y="424"/>
                    <a:pt x="339" y="451"/>
                    <a:pt x="362" y="458"/>
                  </a:cubicBezTo>
                  <a:cubicBezTo>
                    <a:pt x="379" y="465"/>
                    <a:pt x="393" y="437"/>
                    <a:pt x="413" y="444"/>
                  </a:cubicBezTo>
                  <a:cubicBezTo>
                    <a:pt x="376" y="485"/>
                    <a:pt x="420" y="539"/>
                    <a:pt x="460" y="546"/>
                  </a:cubicBezTo>
                  <a:cubicBezTo>
                    <a:pt x="511" y="556"/>
                    <a:pt x="572" y="536"/>
                    <a:pt x="603" y="495"/>
                  </a:cubicBezTo>
                  <a:lnTo>
                    <a:pt x="603" y="495"/>
                  </a:lnTo>
                  <a:cubicBezTo>
                    <a:pt x="616" y="495"/>
                    <a:pt x="660" y="448"/>
                    <a:pt x="671" y="437"/>
                  </a:cubicBezTo>
                  <a:cubicBezTo>
                    <a:pt x="704" y="404"/>
                    <a:pt x="735" y="366"/>
                    <a:pt x="745" y="322"/>
                  </a:cubicBezTo>
                  <a:cubicBezTo>
                    <a:pt x="765" y="237"/>
                    <a:pt x="667" y="187"/>
                    <a:pt x="654" y="10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 name="Google Shape;28;p1"/>
            <p:cNvSpPr/>
            <p:nvPr/>
          </p:nvSpPr>
          <p:spPr>
            <a:xfrm>
              <a:off x="1029100" y="10092583"/>
              <a:ext cx="4550337" cy="3409652"/>
            </a:xfrm>
            <a:custGeom>
              <a:rect b="b" l="l" r="r" t="t"/>
              <a:pathLst>
                <a:path extrusionOk="0" h="1214" w="1617">
                  <a:moveTo>
                    <a:pt x="857" y="1139"/>
                  </a:moveTo>
                  <a:lnTo>
                    <a:pt x="857" y="1139"/>
                  </a:lnTo>
                  <a:cubicBezTo>
                    <a:pt x="857" y="1139"/>
                    <a:pt x="860" y="1135"/>
                    <a:pt x="860" y="1132"/>
                  </a:cubicBezTo>
                  <a:cubicBezTo>
                    <a:pt x="881" y="1122"/>
                    <a:pt x="881" y="1071"/>
                    <a:pt x="867" y="1054"/>
                  </a:cubicBezTo>
                  <a:cubicBezTo>
                    <a:pt x="850" y="1030"/>
                    <a:pt x="813" y="1047"/>
                    <a:pt x="806" y="1013"/>
                  </a:cubicBezTo>
                  <a:cubicBezTo>
                    <a:pt x="799" y="990"/>
                    <a:pt x="853" y="952"/>
                    <a:pt x="806" y="939"/>
                  </a:cubicBezTo>
                  <a:cubicBezTo>
                    <a:pt x="775" y="929"/>
                    <a:pt x="745" y="983"/>
                    <a:pt x="718" y="990"/>
                  </a:cubicBezTo>
                  <a:cubicBezTo>
                    <a:pt x="606" y="1017"/>
                    <a:pt x="643" y="871"/>
                    <a:pt x="681" y="824"/>
                  </a:cubicBezTo>
                  <a:cubicBezTo>
                    <a:pt x="701" y="800"/>
                    <a:pt x="728" y="783"/>
                    <a:pt x="762" y="783"/>
                  </a:cubicBezTo>
                  <a:cubicBezTo>
                    <a:pt x="806" y="783"/>
                    <a:pt x="809" y="807"/>
                    <a:pt x="840" y="770"/>
                  </a:cubicBezTo>
                  <a:lnTo>
                    <a:pt x="840" y="770"/>
                  </a:lnTo>
                  <a:cubicBezTo>
                    <a:pt x="894" y="752"/>
                    <a:pt x="914" y="790"/>
                    <a:pt x="931" y="827"/>
                  </a:cubicBezTo>
                  <a:cubicBezTo>
                    <a:pt x="979" y="929"/>
                    <a:pt x="999" y="780"/>
                    <a:pt x="975" y="766"/>
                  </a:cubicBezTo>
                  <a:cubicBezTo>
                    <a:pt x="1009" y="732"/>
                    <a:pt x="1040" y="705"/>
                    <a:pt x="1080" y="678"/>
                  </a:cubicBezTo>
                  <a:cubicBezTo>
                    <a:pt x="1114" y="651"/>
                    <a:pt x="1135" y="610"/>
                    <a:pt x="1169" y="583"/>
                  </a:cubicBezTo>
                  <a:cubicBezTo>
                    <a:pt x="1196" y="563"/>
                    <a:pt x="1223" y="556"/>
                    <a:pt x="1246" y="536"/>
                  </a:cubicBezTo>
                  <a:cubicBezTo>
                    <a:pt x="1284" y="505"/>
                    <a:pt x="1301" y="495"/>
                    <a:pt x="1348" y="478"/>
                  </a:cubicBezTo>
                  <a:cubicBezTo>
                    <a:pt x="1355" y="488"/>
                    <a:pt x="1321" y="502"/>
                    <a:pt x="1338" y="519"/>
                  </a:cubicBezTo>
                  <a:cubicBezTo>
                    <a:pt x="1348" y="529"/>
                    <a:pt x="1372" y="498"/>
                    <a:pt x="1379" y="495"/>
                  </a:cubicBezTo>
                  <a:cubicBezTo>
                    <a:pt x="1372" y="485"/>
                    <a:pt x="1375" y="471"/>
                    <a:pt x="1372" y="465"/>
                  </a:cubicBezTo>
                  <a:cubicBezTo>
                    <a:pt x="1385" y="454"/>
                    <a:pt x="1419" y="441"/>
                    <a:pt x="1402" y="417"/>
                  </a:cubicBezTo>
                  <a:cubicBezTo>
                    <a:pt x="1389" y="397"/>
                    <a:pt x="1375" y="414"/>
                    <a:pt x="1358" y="410"/>
                  </a:cubicBezTo>
                  <a:cubicBezTo>
                    <a:pt x="1368" y="407"/>
                    <a:pt x="1372" y="404"/>
                    <a:pt x="1372" y="393"/>
                  </a:cubicBezTo>
                  <a:cubicBezTo>
                    <a:pt x="1429" y="383"/>
                    <a:pt x="1504" y="407"/>
                    <a:pt x="1548" y="356"/>
                  </a:cubicBezTo>
                  <a:lnTo>
                    <a:pt x="1548" y="356"/>
                  </a:lnTo>
                  <a:cubicBezTo>
                    <a:pt x="1616" y="326"/>
                    <a:pt x="1558" y="309"/>
                    <a:pt x="1538" y="282"/>
                  </a:cubicBezTo>
                  <a:cubicBezTo>
                    <a:pt x="1514" y="248"/>
                    <a:pt x="1538" y="221"/>
                    <a:pt x="1504" y="207"/>
                  </a:cubicBezTo>
                  <a:cubicBezTo>
                    <a:pt x="1487" y="200"/>
                    <a:pt x="1470" y="224"/>
                    <a:pt x="1446" y="214"/>
                  </a:cubicBezTo>
                  <a:cubicBezTo>
                    <a:pt x="1429" y="207"/>
                    <a:pt x="1423" y="180"/>
                    <a:pt x="1402" y="170"/>
                  </a:cubicBezTo>
                  <a:cubicBezTo>
                    <a:pt x="1365" y="153"/>
                    <a:pt x="1297" y="153"/>
                    <a:pt x="1297" y="207"/>
                  </a:cubicBezTo>
                  <a:cubicBezTo>
                    <a:pt x="1274" y="217"/>
                    <a:pt x="1270" y="234"/>
                    <a:pt x="1274" y="261"/>
                  </a:cubicBezTo>
                  <a:cubicBezTo>
                    <a:pt x="1257" y="271"/>
                    <a:pt x="1169" y="332"/>
                    <a:pt x="1165" y="332"/>
                  </a:cubicBezTo>
                  <a:cubicBezTo>
                    <a:pt x="1155" y="326"/>
                    <a:pt x="1165" y="299"/>
                    <a:pt x="1155" y="288"/>
                  </a:cubicBezTo>
                  <a:cubicBezTo>
                    <a:pt x="1135" y="268"/>
                    <a:pt x="1080" y="288"/>
                    <a:pt x="1057" y="258"/>
                  </a:cubicBezTo>
                  <a:cubicBezTo>
                    <a:pt x="1016" y="207"/>
                    <a:pt x="1125" y="180"/>
                    <a:pt x="1162" y="166"/>
                  </a:cubicBezTo>
                  <a:cubicBezTo>
                    <a:pt x="1202" y="149"/>
                    <a:pt x="1223" y="126"/>
                    <a:pt x="1257" y="105"/>
                  </a:cubicBezTo>
                  <a:cubicBezTo>
                    <a:pt x="1284" y="92"/>
                    <a:pt x="1338" y="92"/>
                    <a:pt x="1348" y="58"/>
                  </a:cubicBezTo>
                  <a:cubicBezTo>
                    <a:pt x="1328" y="58"/>
                    <a:pt x="1280" y="65"/>
                    <a:pt x="1267" y="82"/>
                  </a:cubicBezTo>
                  <a:lnTo>
                    <a:pt x="1267" y="82"/>
                  </a:lnTo>
                  <a:cubicBezTo>
                    <a:pt x="1263" y="82"/>
                    <a:pt x="1263" y="82"/>
                    <a:pt x="1260" y="78"/>
                  </a:cubicBezTo>
                  <a:cubicBezTo>
                    <a:pt x="1267" y="65"/>
                    <a:pt x="1263" y="21"/>
                    <a:pt x="1246" y="11"/>
                  </a:cubicBezTo>
                  <a:cubicBezTo>
                    <a:pt x="1230" y="0"/>
                    <a:pt x="1209" y="21"/>
                    <a:pt x="1196" y="31"/>
                  </a:cubicBezTo>
                  <a:cubicBezTo>
                    <a:pt x="1165" y="51"/>
                    <a:pt x="1175" y="68"/>
                    <a:pt x="1128" y="68"/>
                  </a:cubicBezTo>
                  <a:cubicBezTo>
                    <a:pt x="1087" y="68"/>
                    <a:pt x="1053" y="55"/>
                    <a:pt x="1009" y="58"/>
                  </a:cubicBezTo>
                  <a:cubicBezTo>
                    <a:pt x="935" y="68"/>
                    <a:pt x="887" y="48"/>
                    <a:pt x="813" y="38"/>
                  </a:cubicBezTo>
                  <a:cubicBezTo>
                    <a:pt x="782" y="34"/>
                    <a:pt x="745" y="31"/>
                    <a:pt x="711" y="31"/>
                  </a:cubicBezTo>
                  <a:cubicBezTo>
                    <a:pt x="674" y="34"/>
                    <a:pt x="630" y="58"/>
                    <a:pt x="593" y="55"/>
                  </a:cubicBezTo>
                  <a:cubicBezTo>
                    <a:pt x="552" y="51"/>
                    <a:pt x="545" y="31"/>
                    <a:pt x="515" y="17"/>
                  </a:cubicBezTo>
                  <a:cubicBezTo>
                    <a:pt x="481" y="4"/>
                    <a:pt x="426" y="14"/>
                    <a:pt x="389" y="17"/>
                  </a:cubicBezTo>
                  <a:cubicBezTo>
                    <a:pt x="321" y="24"/>
                    <a:pt x="257" y="31"/>
                    <a:pt x="196" y="58"/>
                  </a:cubicBezTo>
                  <a:cubicBezTo>
                    <a:pt x="138" y="85"/>
                    <a:pt x="0" y="146"/>
                    <a:pt x="0" y="217"/>
                  </a:cubicBezTo>
                  <a:cubicBezTo>
                    <a:pt x="37" y="244"/>
                    <a:pt x="47" y="254"/>
                    <a:pt x="94" y="237"/>
                  </a:cubicBezTo>
                  <a:cubicBezTo>
                    <a:pt x="138" y="221"/>
                    <a:pt x="152" y="210"/>
                    <a:pt x="196" y="207"/>
                  </a:cubicBezTo>
                  <a:cubicBezTo>
                    <a:pt x="244" y="204"/>
                    <a:pt x="321" y="193"/>
                    <a:pt x="362" y="227"/>
                  </a:cubicBezTo>
                  <a:cubicBezTo>
                    <a:pt x="403" y="265"/>
                    <a:pt x="382" y="315"/>
                    <a:pt x="386" y="363"/>
                  </a:cubicBezTo>
                  <a:cubicBezTo>
                    <a:pt x="393" y="414"/>
                    <a:pt x="393" y="424"/>
                    <a:pt x="359" y="468"/>
                  </a:cubicBezTo>
                  <a:cubicBezTo>
                    <a:pt x="332" y="502"/>
                    <a:pt x="284" y="546"/>
                    <a:pt x="271" y="586"/>
                  </a:cubicBezTo>
                  <a:cubicBezTo>
                    <a:pt x="264" y="607"/>
                    <a:pt x="271" y="651"/>
                    <a:pt x="281" y="675"/>
                  </a:cubicBezTo>
                  <a:cubicBezTo>
                    <a:pt x="291" y="702"/>
                    <a:pt x="318" y="708"/>
                    <a:pt x="332" y="732"/>
                  </a:cubicBezTo>
                  <a:cubicBezTo>
                    <a:pt x="359" y="783"/>
                    <a:pt x="342" y="837"/>
                    <a:pt x="386" y="885"/>
                  </a:cubicBezTo>
                  <a:cubicBezTo>
                    <a:pt x="382" y="861"/>
                    <a:pt x="332" y="742"/>
                    <a:pt x="376" y="756"/>
                  </a:cubicBezTo>
                  <a:cubicBezTo>
                    <a:pt x="399" y="817"/>
                    <a:pt x="443" y="868"/>
                    <a:pt x="467" y="929"/>
                  </a:cubicBezTo>
                  <a:cubicBezTo>
                    <a:pt x="481" y="966"/>
                    <a:pt x="474" y="980"/>
                    <a:pt x="501" y="1007"/>
                  </a:cubicBezTo>
                  <a:cubicBezTo>
                    <a:pt x="525" y="1027"/>
                    <a:pt x="565" y="1047"/>
                    <a:pt x="593" y="1054"/>
                  </a:cubicBezTo>
                  <a:cubicBezTo>
                    <a:pt x="623" y="1061"/>
                    <a:pt x="654" y="1054"/>
                    <a:pt x="684" y="1068"/>
                  </a:cubicBezTo>
                  <a:cubicBezTo>
                    <a:pt x="701" y="1074"/>
                    <a:pt x="711" y="1088"/>
                    <a:pt x="731" y="1095"/>
                  </a:cubicBezTo>
                  <a:cubicBezTo>
                    <a:pt x="745" y="1102"/>
                    <a:pt x="762" y="1098"/>
                    <a:pt x="775" y="1102"/>
                  </a:cubicBezTo>
                  <a:cubicBezTo>
                    <a:pt x="809" y="1118"/>
                    <a:pt x="803" y="1142"/>
                    <a:pt x="823" y="1166"/>
                  </a:cubicBezTo>
                  <a:cubicBezTo>
                    <a:pt x="843" y="1193"/>
                    <a:pt x="874" y="1200"/>
                    <a:pt x="904" y="1213"/>
                  </a:cubicBezTo>
                  <a:cubicBezTo>
                    <a:pt x="887" y="1190"/>
                    <a:pt x="850" y="1176"/>
                    <a:pt x="857" y="1139"/>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 name="Google Shape;29;p1"/>
            <p:cNvSpPr/>
            <p:nvPr/>
          </p:nvSpPr>
          <p:spPr>
            <a:xfrm>
              <a:off x="4711525" y="10042988"/>
              <a:ext cx="768723" cy="570343"/>
            </a:xfrm>
            <a:custGeom>
              <a:rect b="b" l="l" r="r" t="t"/>
              <a:pathLst>
                <a:path extrusionOk="0" h="201" w="272">
                  <a:moveTo>
                    <a:pt x="44" y="58"/>
                  </a:moveTo>
                  <a:lnTo>
                    <a:pt x="44" y="58"/>
                  </a:lnTo>
                  <a:cubicBezTo>
                    <a:pt x="85" y="31"/>
                    <a:pt x="122" y="85"/>
                    <a:pt x="146" y="102"/>
                  </a:cubicBezTo>
                  <a:cubicBezTo>
                    <a:pt x="132" y="108"/>
                    <a:pt x="126" y="115"/>
                    <a:pt x="132" y="129"/>
                  </a:cubicBezTo>
                  <a:cubicBezTo>
                    <a:pt x="95" y="122"/>
                    <a:pt x="95" y="146"/>
                    <a:pt x="105" y="166"/>
                  </a:cubicBezTo>
                  <a:cubicBezTo>
                    <a:pt x="112" y="173"/>
                    <a:pt x="146" y="183"/>
                    <a:pt x="156" y="186"/>
                  </a:cubicBezTo>
                  <a:cubicBezTo>
                    <a:pt x="200" y="200"/>
                    <a:pt x="200" y="200"/>
                    <a:pt x="197" y="159"/>
                  </a:cubicBezTo>
                  <a:cubicBezTo>
                    <a:pt x="254" y="173"/>
                    <a:pt x="220" y="156"/>
                    <a:pt x="237" y="129"/>
                  </a:cubicBezTo>
                  <a:cubicBezTo>
                    <a:pt x="244" y="115"/>
                    <a:pt x="268" y="139"/>
                    <a:pt x="271" y="119"/>
                  </a:cubicBezTo>
                  <a:cubicBezTo>
                    <a:pt x="271" y="105"/>
                    <a:pt x="248" y="85"/>
                    <a:pt x="237" y="75"/>
                  </a:cubicBezTo>
                  <a:cubicBezTo>
                    <a:pt x="204" y="27"/>
                    <a:pt x="204" y="31"/>
                    <a:pt x="143" y="17"/>
                  </a:cubicBezTo>
                  <a:cubicBezTo>
                    <a:pt x="112" y="10"/>
                    <a:pt x="58" y="20"/>
                    <a:pt x="41" y="0"/>
                  </a:cubicBezTo>
                  <a:cubicBezTo>
                    <a:pt x="0" y="24"/>
                    <a:pt x="24" y="75"/>
                    <a:pt x="44" y="5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 name="Google Shape;30;p1"/>
            <p:cNvSpPr/>
            <p:nvPr/>
          </p:nvSpPr>
          <p:spPr>
            <a:xfrm>
              <a:off x="4860310" y="9584230"/>
              <a:ext cx="2702928" cy="1153088"/>
            </a:xfrm>
            <a:custGeom>
              <a:rect b="b" l="l" r="r" t="t"/>
              <a:pathLst>
                <a:path extrusionOk="0" h="408" w="963">
                  <a:moveTo>
                    <a:pt x="810" y="204"/>
                  </a:moveTo>
                  <a:lnTo>
                    <a:pt x="810" y="204"/>
                  </a:lnTo>
                  <a:lnTo>
                    <a:pt x="810" y="200"/>
                  </a:lnTo>
                  <a:cubicBezTo>
                    <a:pt x="827" y="183"/>
                    <a:pt x="827" y="160"/>
                    <a:pt x="847" y="143"/>
                  </a:cubicBezTo>
                  <a:cubicBezTo>
                    <a:pt x="861" y="129"/>
                    <a:pt x="895" y="126"/>
                    <a:pt x="915" y="105"/>
                  </a:cubicBezTo>
                  <a:cubicBezTo>
                    <a:pt x="956" y="65"/>
                    <a:pt x="962" y="38"/>
                    <a:pt x="888" y="31"/>
                  </a:cubicBezTo>
                  <a:cubicBezTo>
                    <a:pt x="813" y="24"/>
                    <a:pt x="735" y="38"/>
                    <a:pt x="657" y="34"/>
                  </a:cubicBezTo>
                  <a:cubicBezTo>
                    <a:pt x="613" y="31"/>
                    <a:pt x="454" y="0"/>
                    <a:pt x="424" y="31"/>
                  </a:cubicBezTo>
                  <a:lnTo>
                    <a:pt x="424" y="31"/>
                  </a:lnTo>
                  <a:cubicBezTo>
                    <a:pt x="363" y="17"/>
                    <a:pt x="281" y="7"/>
                    <a:pt x="224" y="24"/>
                  </a:cubicBezTo>
                  <a:cubicBezTo>
                    <a:pt x="186" y="34"/>
                    <a:pt x="156" y="48"/>
                    <a:pt x="115" y="55"/>
                  </a:cubicBezTo>
                  <a:cubicBezTo>
                    <a:pt x="102" y="58"/>
                    <a:pt x="44" y="58"/>
                    <a:pt x="34" y="68"/>
                  </a:cubicBezTo>
                  <a:cubicBezTo>
                    <a:pt x="0" y="112"/>
                    <a:pt x="112" y="126"/>
                    <a:pt x="136" y="122"/>
                  </a:cubicBezTo>
                  <a:cubicBezTo>
                    <a:pt x="163" y="116"/>
                    <a:pt x="183" y="95"/>
                    <a:pt x="210" y="88"/>
                  </a:cubicBezTo>
                  <a:cubicBezTo>
                    <a:pt x="244" y="75"/>
                    <a:pt x="285" y="72"/>
                    <a:pt x="322" y="65"/>
                  </a:cubicBezTo>
                  <a:lnTo>
                    <a:pt x="322" y="65"/>
                  </a:lnTo>
                  <a:cubicBezTo>
                    <a:pt x="339" y="72"/>
                    <a:pt x="359" y="75"/>
                    <a:pt x="376" y="78"/>
                  </a:cubicBezTo>
                  <a:cubicBezTo>
                    <a:pt x="363" y="92"/>
                    <a:pt x="291" y="75"/>
                    <a:pt x="291" y="95"/>
                  </a:cubicBezTo>
                  <a:cubicBezTo>
                    <a:pt x="288" y="102"/>
                    <a:pt x="363" y="116"/>
                    <a:pt x="373" y="122"/>
                  </a:cubicBezTo>
                  <a:cubicBezTo>
                    <a:pt x="410" y="143"/>
                    <a:pt x="427" y="183"/>
                    <a:pt x="434" y="221"/>
                  </a:cubicBezTo>
                  <a:cubicBezTo>
                    <a:pt x="407" y="217"/>
                    <a:pt x="403" y="234"/>
                    <a:pt x="410" y="251"/>
                  </a:cubicBezTo>
                  <a:cubicBezTo>
                    <a:pt x="349" y="251"/>
                    <a:pt x="366" y="282"/>
                    <a:pt x="386" y="326"/>
                  </a:cubicBezTo>
                  <a:cubicBezTo>
                    <a:pt x="407" y="370"/>
                    <a:pt x="444" y="407"/>
                    <a:pt x="485" y="360"/>
                  </a:cubicBezTo>
                  <a:lnTo>
                    <a:pt x="485" y="360"/>
                  </a:lnTo>
                  <a:cubicBezTo>
                    <a:pt x="505" y="360"/>
                    <a:pt x="518" y="322"/>
                    <a:pt x="532" y="312"/>
                  </a:cubicBezTo>
                  <a:cubicBezTo>
                    <a:pt x="556" y="292"/>
                    <a:pt x="583" y="285"/>
                    <a:pt x="613" y="271"/>
                  </a:cubicBezTo>
                  <a:cubicBezTo>
                    <a:pt x="651" y="254"/>
                    <a:pt x="678" y="244"/>
                    <a:pt x="722" y="238"/>
                  </a:cubicBezTo>
                  <a:cubicBezTo>
                    <a:pt x="752" y="234"/>
                    <a:pt x="793" y="234"/>
                    <a:pt x="810" y="204"/>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 name="Google Shape;31;p1"/>
            <p:cNvSpPr/>
            <p:nvPr/>
          </p:nvSpPr>
          <p:spPr>
            <a:xfrm>
              <a:off x="11853205" y="11605230"/>
              <a:ext cx="495950" cy="495950"/>
            </a:xfrm>
            <a:custGeom>
              <a:rect b="b" l="l" r="r" t="t"/>
              <a:pathLst>
                <a:path extrusionOk="0" h="177" w="177">
                  <a:moveTo>
                    <a:pt x="176" y="88"/>
                  </a:moveTo>
                  <a:lnTo>
                    <a:pt x="176" y="88"/>
                  </a:lnTo>
                  <a:cubicBezTo>
                    <a:pt x="176" y="136"/>
                    <a:pt x="136" y="176"/>
                    <a:pt x="88" y="176"/>
                  </a:cubicBezTo>
                  <a:cubicBezTo>
                    <a:pt x="37" y="176"/>
                    <a:pt x="0" y="136"/>
                    <a:pt x="0" y="88"/>
                  </a:cubicBezTo>
                  <a:cubicBezTo>
                    <a:pt x="0" y="41"/>
                    <a:pt x="37" y="0"/>
                    <a:pt x="88" y="0"/>
                  </a:cubicBezTo>
                  <a:cubicBezTo>
                    <a:pt x="136" y="0"/>
                    <a:pt x="176" y="41"/>
                    <a:pt x="176" y="8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 name="Google Shape;32;p1"/>
            <p:cNvSpPr/>
            <p:nvPr/>
          </p:nvSpPr>
          <p:spPr>
            <a:xfrm>
              <a:off x="12039191" y="11642423"/>
              <a:ext cx="1239875" cy="1239875"/>
            </a:xfrm>
            <a:custGeom>
              <a:rect b="b" l="l" r="r" t="t"/>
              <a:pathLst>
                <a:path extrusionOk="0" h="442" w="441">
                  <a:moveTo>
                    <a:pt x="271" y="27"/>
                  </a:moveTo>
                  <a:lnTo>
                    <a:pt x="271" y="27"/>
                  </a:lnTo>
                  <a:cubicBezTo>
                    <a:pt x="376" y="58"/>
                    <a:pt x="440" y="166"/>
                    <a:pt x="410" y="271"/>
                  </a:cubicBezTo>
                  <a:cubicBezTo>
                    <a:pt x="383" y="376"/>
                    <a:pt x="274" y="441"/>
                    <a:pt x="169" y="410"/>
                  </a:cubicBezTo>
                  <a:cubicBezTo>
                    <a:pt x="64" y="383"/>
                    <a:pt x="0" y="275"/>
                    <a:pt x="30" y="170"/>
                  </a:cubicBezTo>
                  <a:cubicBezTo>
                    <a:pt x="57" y="65"/>
                    <a:pt x="166" y="0"/>
                    <a:pt x="271" y="2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 name="Google Shape;33;p1"/>
            <p:cNvSpPr/>
            <p:nvPr/>
          </p:nvSpPr>
          <p:spPr>
            <a:xfrm>
              <a:off x="9150278" y="10848903"/>
              <a:ext cx="657138" cy="669533"/>
            </a:xfrm>
            <a:custGeom>
              <a:rect b="b" l="l" r="r" t="t"/>
              <a:pathLst>
                <a:path extrusionOk="0" h="238" w="235">
                  <a:moveTo>
                    <a:pt x="170" y="210"/>
                  </a:moveTo>
                  <a:lnTo>
                    <a:pt x="170" y="210"/>
                  </a:lnTo>
                  <a:cubicBezTo>
                    <a:pt x="119" y="237"/>
                    <a:pt x="58" y="220"/>
                    <a:pt x="27" y="169"/>
                  </a:cubicBezTo>
                  <a:cubicBezTo>
                    <a:pt x="0" y="122"/>
                    <a:pt x="17" y="58"/>
                    <a:pt x="65" y="31"/>
                  </a:cubicBezTo>
                  <a:cubicBezTo>
                    <a:pt x="115" y="0"/>
                    <a:pt x="180" y="17"/>
                    <a:pt x="207" y="68"/>
                  </a:cubicBezTo>
                  <a:cubicBezTo>
                    <a:pt x="234" y="119"/>
                    <a:pt x="217" y="180"/>
                    <a:pt x="170" y="21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 name="Google Shape;34;p1"/>
            <p:cNvSpPr/>
            <p:nvPr/>
          </p:nvSpPr>
          <p:spPr>
            <a:xfrm>
              <a:off x="8902303" y="14432145"/>
              <a:ext cx="508353" cy="508345"/>
            </a:xfrm>
            <a:custGeom>
              <a:rect b="b" l="l" r="r" t="t"/>
              <a:pathLst>
                <a:path extrusionOk="0" h="181" w="181">
                  <a:moveTo>
                    <a:pt x="159" y="51"/>
                  </a:moveTo>
                  <a:lnTo>
                    <a:pt x="159" y="51"/>
                  </a:lnTo>
                  <a:cubicBezTo>
                    <a:pt x="180" y="88"/>
                    <a:pt x="166" y="136"/>
                    <a:pt x="129" y="156"/>
                  </a:cubicBezTo>
                  <a:cubicBezTo>
                    <a:pt x="92" y="180"/>
                    <a:pt x="44" y="166"/>
                    <a:pt x="20" y="129"/>
                  </a:cubicBezTo>
                  <a:cubicBezTo>
                    <a:pt x="0" y="91"/>
                    <a:pt x="14" y="44"/>
                    <a:pt x="51" y="20"/>
                  </a:cubicBezTo>
                  <a:cubicBezTo>
                    <a:pt x="88" y="0"/>
                    <a:pt x="136" y="14"/>
                    <a:pt x="159" y="51"/>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 name="Google Shape;35;p1"/>
            <p:cNvSpPr/>
            <p:nvPr/>
          </p:nvSpPr>
          <p:spPr>
            <a:xfrm>
              <a:off x="7674830" y="11208470"/>
              <a:ext cx="359560" cy="359560"/>
            </a:xfrm>
            <a:custGeom>
              <a:rect b="b" l="l" r="r" t="t"/>
              <a:pathLst>
                <a:path extrusionOk="0" h="130" w="128">
                  <a:moveTo>
                    <a:pt x="114" y="37"/>
                  </a:moveTo>
                  <a:lnTo>
                    <a:pt x="114" y="37"/>
                  </a:lnTo>
                  <a:cubicBezTo>
                    <a:pt x="127" y="64"/>
                    <a:pt x="121" y="98"/>
                    <a:pt x="93" y="115"/>
                  </a:cubicBezTo>
                  <a:cubicBezTo>
                    <a:pt x="67" y="129"/>
                    <a:pt x="34" y="118"/>
                    <a:pt x="17" y="95"/>
                  </a:cubicBezTo>
                  <a:cubicBezTo>
                    <a:pt x="0" y="68"/>
                    <a:pt x="10" y="30"/>
                    <a:pt x="37" y="17"/>
                  </a:cubicBezTo>
                  <a:cubicBezTo>
                    <a:pt x="64" y="0"/>
                    <a:pt x="97" y="10"/>
                    <a:pt x="114" y="3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 name="Google Shape;36;p1"/>
            <p:cNvSpPr/>
            <p:nvPr/>
          </p:nvSpPr>
          <p:spPr>
            <a:xfrm>
              <a:off x="4686728" y="15783605"/>
              <a:ext cx="272773" cy="272773"/>
            </a:xfrm>
            <a:custGeom>
              <a:rect b="b" l="l" r="r" t="t"/>
              <a:pathLst>
                <a:path extrusionOk="0" h="99" w="99">
                  <a:moveTo>
                    <a:pt x="61" y="7"/>
                  </a:moveTo>
                  <a:lnTo>
                    <a:pt x="61" y="7"/>
                  </a:lnTo>
                  <a:cubicBezTo>
                    <a:pt x="85" y="14"/>
                    <a:pt x="98" y="37"/>
                    <a:pt x="92" y="61"/>
                  </a:cubicBezTo>
                  <a:cubicBezTo>
                    <a:pt x="85" y="85"/>
                    <a:pt x="61" y="98"/>
                    <a:pt x="37" y="92"/>
                  </a:cubicBezTo>
                  <a:cubicBezTo>
                    <a:pt x="14" y="85"/>
                    <a:pt x="0" y="61"/>
                    <a:pt x="7" y="37"/>
                  </a:cubicBezTo>
                  <a:cubicBezTo>
                    <a:pt x="10" y="14"/>
                    <a:pt x="37" y="0"/>
                    <a:pt x="61" y="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 name="Google Shape;37;p1"/>
            <p:cNvSpPr/>
            <p:nvPr/>
          </p:nvSpPr>
          <p:spPr>
            <a:xfrm>
              <a:off x="13688220" y="14816503"/>
              <a:ext cx="582745" cy="570343"/>
            </a:xfrm>
            <a:custGeom>
              <a:rect b="b" l="l" r="r" t="t"/>
              <a:pathLst>
                <a:path extrusionOk="0" h="204" w="208">
                  <a:moveTo>
                    <a:pt x="180" y="57"/>
                  </a:moveTo>
                  <a:lnTo>
                    <a:pt x="180" y="57"/>
                  </a:lnTo>
                  <a:cubicBezTo>
                    <a:pt x="207" y="98"/>
                    <a:pt x="190" y="152"/>
                    <a:pt x="149" y="179"/>
                  </a:cubicBezTo>
                  <a:cubicBezTo>
                    <a:pt x="105" y="203"/>
                    <a:pt x="51" y="189"/>
                    <a:pt x="24" y="145"/>
                  </a:cubicBezTo>
                  <a:cubicBezTo>
                    <a:pt x="0" y="101"/>
                    <a:pt x="14" y="47"/>
                    <a:pt x="58" y="23"/>
                  </a:cubicBezTo>
                  <a:cubicBezTo>
                    <a:pt x="102" y="0"/>
                    <a:pt x="156" y="13"/>
                    <a:pt x="180" y="5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 name="Google Shape;38;p1"/>
            <p:cNvSpPr/>
            <p:nvPr/>
          </p:nvSpPr>
          <p:spPr>
            <a:xfrm>
              <a:off x="2033395" y="11444043"/>
              <a:ext cx="483555" cy="483555"/>
            </a:xfrm>
            <a:custGeom>
              <a:rect b="b" l="l" r="r" t="t"/>
              <a:pathLst>
                <a:path extrusionOk="0" h="174" w="174">
                  <a:moveTo>
                    <a:pt x="162" y="105"/>
                  </a:moveTo>
                  <a:lnTo>
                    <a:pt x="162" y="105"/>
                  </a:lnTo>
                  <a:cubicBezTo>
                    <a:pt x="149" y="146"/>
                    <a:pt x="108" y="173"/>
                    <a:pt x="67" y="160"/>
                  </a:cubicBezTo>
                  <a:cubicBezTo>
                    <a:pt x="23" y="150"/>
                    <a:pt x="0" y="109"/>
                    <a:pt x="10" y="65"/>
                  </a:cubicBezTo>
                  <a:cubicBezTo>
                    <a:pt x="23" y="24"/>
                    <a:pt x="64" y="0"/>
                    <a:pt x="108" y="11"/>
                  </a:cubicBezTo>
                  <a:cubicBezTo>
                    <a:pt x="149" y="21"/>
                    <a:pt x="173" y="65"/>
                    <a:pt x="162" y="10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ee6821d9fd_0_37"/>
          <p:cNvSpPr/>
          <p:nvPr/>
        </p:nvSpPr>
        <p:spPr>
          <a:xfrm>
            <a:off x="2094533" y="3908480"/>
            <a:ext cx="6335100" cy="13510800"/>
          </a:xfrm>
          <a:prstGeom prst="roundRect">
            <a:avLst>
              <a:gd fmla="val 50000" name="adj"/>
            </a:avLst>
          </a:prstGeom>
          <a:solidFill>
            <a:schemeClr val="accent2">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47" name="Google Shape;147;gee6821d9fd_0_37"/>
          <p:cNvSpPr/>
          <p:nvPr/>
        </p:nvSpPr>
        <p:spPr>
          <a:xfrm>
            <a:off x="3010425" y="8353117"/>
            <a:ext cx="4635600" cy="1815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5600">
                <a:solidFill>
                  <a:schemeClr val="accent1"/>
                </a:solidFill>
                <a:latin typeface="Cairo"/>
                <a:ea typeface="Cairo"/>
                <a:cs typeface="Cairo"/>
                <a:sym typeface="Cairo"/>
              </a:rPr>
              <a:t>Secure </a:t>
            </a:r>
            <a:endParaRPr/>
          </a:p>
        </p:txBody>
      </p:sp>
      <p:sp>
        <p:nvSpPr>
          <p:cNvPr id="148" name="Google Shape;148;gee6821d9fd_0_37"/>
          <p:cNvSpPr/>
          <p:nvPr/>
        </p:nvSpPr>
        <p:spPr>
          <a:xfrm>
            <a:off x="3038134" y="10614406"/>
            <a:ext cx="4589400" cy="1815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4100">
                <a:solidFill>
                  <a:schemeClr val="dk2"/>
                </a:solidFill>
                <a:latin typeface="Cairo"/>
                <a:ea typeface="Cairo"/>
                <a:cs typeface="Cairo"/>
                <a:sym typeface="Cairo"/>
              </a:rPr>
              <a:t>Secure way of storing vaccination records </a:t>
            </a:r>
            <a:endParaRPr sz="2700">
              <a:solidFill>
                <a:schemeClr val="dk2"/>
              </a:solidFill>
            </a:endParaRPr>
          </a:p>
        </p:txBody>
      </p:sp>
      <p:sp>
        <p:nvSpPr>
          <p:cNvPr id="149" name="Google Shape;149;gee6821d9fd_0_37"/>
          <p:cNvSpPr/>
          <p:nvPr/>
        </p:nvSpPr>
        <p:spPr>
          <a:xfrm>
            <a:off x="9024390" y="3908480"/>
            <a:ext cx="6335100" cy="13510800"/>
          </a:xfrm>
          <a:prstGeom prst="roundRect">
            <a:avLst>
              <a:gd fmla="val 50000" name="adj"/>
            </a:avLst>
          </a:prstGeom>
          <a:solidFill>
            <a:schemeClr val="accent2">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50" name="Google Shape;150;gee6821d9fd_0_37"/>
          <p:cNvSpPr/>
          <p:nvPr/>
        </p:nvSpPr>
        <p:spPr>
          <a:xfrm>
            <a:off x="9876898" y="8337448"/>
            <a:ext cx="4635600" cy="1815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5600">
                <a:solidFill>
                  <a:schemeClr val="accent1"/>
                </a:solidFill>
                <a:latin typeface="Cairo"/>
                <a:ea typeface="Cairo"/>
                <a:cs typeface="Cairo"/>
                <a:sym typeface="Cairo"/>
              </a:rPr>
              <a:t>Decentralised</a:t>
            </a:r>
            <a:endParaRPr/>
          </a:p>
        </p:txBody>
      </p:sp>
      <p:sp>
        <p:nvSpPr>
          <p:cNvPr id="151" name="Google Shape;151;gee6821d9fd_0_37"/>
          <p:cNvSpPr/>
          <p:nvPr/>
        </p:nvSpPr>
        <p:spPr>
          <a:xfrm>
            <a:off x="9894175" y="10614397"/>
            <a:ext cx="4589400" cy="268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MX" sz="4100">
                <a:solidFill>
                  <a:schemeClr val="dk2"/>
                </a:solidFill>
                <a:latin typeface="Cairo"/>
                <a:ea typeface="Cairo"/>
                <a:cs typeface="Cairo"/>
                <a:sym typeface="Cairo"/>
              </a:rPr>
              <a:t>No reliance on intermediaries or centralised </a:t>
            </a:r>
            <a:r>
              <a:rPr lang="es-MX" sz="4100">
                <a:solidFill>
                  <a:schemeClr val="dk2"/>
                </a:solidFill>
                <a:latin typeface="Cairo"/>
                <a:ea typeface="Cairo"/>
                <a:cs typeface="Cairo"/>
                <a:sym typeface="Cairo"/>
              </a:rPr>
              <a:t>databases</a:t>
            </a:r>
            <a:endParaRPr sz="2700">
              <a:solidFill>
                <a:schemeClr val="dk2"/>
              </a:solidFill>
            </a:endParaRPr>
          </a:p>
          <a:p>
            <a:pPr indent="0" lvl="0" marL="0" marR="0" rtl="0" algn="ctr">
              <a:spcBef>
                <a:spcPts val="0"/>
              </a:spcBef>
              <a:spcAft>
                <a:spcPts val="0"/>
              </a:spcAft>
              <a:buNone/>
            </a:pPr>
            <a:r>
              <a:t/>
            </a:r>
            <a:endParaRPr sz="2800">
              <a:solidFill>
                <a:schemeClr val="dk1"/>
              </a:solidFill>
              <a:latin typeface="Cairo"/>
              <a:ea typeface="Cairo"/>
              <a:cs typeface="Cairo"/>
              <a:sym typeface="Cairo"/>
            </a:endParaRPr>
          </a:p>
        </p:txBody>
      </p:sp>
      <p:sp>
        <p:nvSpPr>
          <p:cNvPr id="152" name="Google Shape;152;gee6821d9fd_0_37"/>
          <p:cNvSpPr/>
          <p:nvPr/>
        </p:nvSpPr>
        <p:spPr>
          <a:xfrm>
            <a:off x="15954272" y="3908480"/>
            <a:ext cx="6335100" cy="13510800"/>
          </a:xfrm>
          <a:prstGeom prst="roundRect">
            <a:avLst>
              <a:gd fmla="val 50000" name="adj"/>
            </a:avLst>
          </a:prstGeom>
          <a:solidFill>
            <a:schemeClr val="accent2">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53" name="Google Shape;153;gee6821d9fd_0_37"/>
          <p:cNvSpPr/>
          <p:nvPr/>
        </p:nvSpPr>
        <p:spPr>
          <a:xfrm>
            <a:off x="16810284" y="8353117"/>
            <a:ext cx="4635600" cy="1815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5600">
                <a:solidFill>
                  <a:schemeClr val="accent1"/>
                </a:solidFill>
                <a:latin typeface="Cairo"/>
                <a:ea typeface="Cairo"/>
                <a:cs typeface="Cairo"/>
                <a:sym typeface="Cairo"/>
              </a:rPr>
              <a:t>Trustless</a:t>
            </a:r>
            <a:endParaRPr/>
          </a:p>
        </p:txBody>
      </p:sp>
      <p:sp>
        <p:nvSpPr>
          <p:cNvPr id="154" name="Google Shape;154;gee6821d9fd_0_37"/>
          <p:cNvSpPr/>
          <p:nvPr/>
        </p:nvSpPr>
        <p:spPr>
          <a:xfrm>
            <a:off x="16828350" y="10614406"/>
            <a:ext cx="4589400" cy="1815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MX" sz="4100">
                <a:solidFill>
                  <a:schemeClr val="dk2"/>
                </a:solidFill>
                <a:latin typeface="Cairo"/>
                <a:ea typeface="Cairo"/>
                <a:cs typeface="Cairo"/>
                <a:sym typeface="Cairo"/>
              </a:rPr>
              <a:t>Know that records are authentic and can be accepted world wide </a:t>
            </a:r>
            <a:endParaRPr sz="2700">
              <a:solidFill>
                <a:schemeClr val="dk2"/>
              </a:solidFill>
            </a:endParaRPr>
          </a:p>
          <a:p>
            <a:pPr indent="0" lvl="0" marL="0" marR="0" rtl="0" algn="ctr">
              <a:spcBef>
                <a:spcPts val="0"/>
              </a:spcBef>
              <a:spcAft>
                <a:spcPts val="0"/>
              </a:spcAft>
              <a:buNone/>
            </a:pPr>
            <a:r>
              <a:t/>
            </a:r>
            <a:endParaRPr sz="2800">
              <a:solidFill>
                <a:schemeClr val="dk1"/>
              </a:solidFill>
              <a:latin typeface="Cairo"/>
              <a:ea typeface="Cairo"/>
              <a:cs typeface="Cairo"/>
              <a:sym typeface="Cairo"/>
            </a:endParaRPr>
          </a:p>
        </p:txBody>
      </p:sp>
      <p:grpSp>
        <p:nvGrpSpPr>
          <p:cNvPr id="155" name="Google Shape;155;gee6821d9fd_0_37"/>
          <p:cNvGrpSpPr/>
          <p:nvPr/>
        </p:nvGrpSpPr>
        <p:grpSpPr>
          <a:xfrm>
            <a:off x="5754156" y="1041497"/>
            <a:ext cx="12869400" cy="1742254"/>
            <a:chOff x="5754156" y="1106811"/>
            <a:chExt cx="12869400" cy="1742254"/>
          </a:xfrm>
        </p:grpSpPr>
        <p:sp>
          <p:nvSpPr>
            <p:cNvPr id="156" name="Google Shape;156;gee6821d9fd_0_37"/>
            <p:cNvSpPr/>
            <p:nvPr/>
          </p:nvSpPr>
          <p:spPr>
            <a:xfrm>
              <a:off x="5754156" y="1106811"/>
              <a:ext cx="128694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Benefits</a:t>
              </a:r>
              <a:r>
                <a:rPr b="1" lang="es-MX" sz="8000">
                  <a:solidFill>
                    <a:schemeClr val="accent1"/>
                  </a:solidFill>
                  <a:latin typeface="Cairo"/>
                  <a:ea typeface="Cairo"/>
                  <a:cs typeface="Cairo"/>
                  <a:sym typeface="Cairo"/>
                </a:rPr>
                <a:t> of </a:t>
              </a:r>
              <a:r>
                <a:rPr b="1" lang="es-MX" sz="8000">
                  <a:solidFill>
                    <a:schemeClr val="accent1"/>
                  </a:solidFill>
                  <a:latin typeface="Cairo"/>
                  <a:ea typeface="Cairo"/>
                  <a:cs typeface="Cairo"/>
                  <a:sym typeface="Cairo"/>
                </a:rPr>
                <a:t>ChainVax </a:t>
              </a:r>
              <a:endParaRPr/>
            </a:p>
          </p:txBody>
        </p:sp>
        <p:sp>
          <p:nvSpPr>
            <p:cNvPr id="157" name="Google Shape;157;gee6821d9fd_0_37"/>
            <p:cNvSpPr/>
            <p:nvPr/>
          </p:nvSpPr>
          <p:spPr>
            <a:xfrm>
              <a:off x="7822347" y="232586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grpSp>
      <p:pic>
        <p:nvPicPr>
          <p:cNvPr id="158" name="Google Shape;158;gee6821d9fd_0_37"/>
          <p:cNvPicPr preferRelativeResize="0"/>
          <p:nvPr/>
        </p:nvPicPr>
        <p:blipFill>
          <a:blip r:embed="rId3">
            <a:alphaModFix/>
          </a:blip>
          <a:stretch>
            <a:fillRect/>
          </a:stretch>
        </p:blipFill>
        <p:spPr>
          <a:xfrm>
            <a:off x="10972755" y="5282252"/>
            <a:ext cx="2438400" cy="2438400"/>
          </a:xfrm>
          <a:prstGeom prst="rect">
            <a:avLst/>
          </a:prstGeom>
          <a:noFill/>
          <a:ln>
            <a:noFill/>
          </a:ln>
        </p:spPr>
      </p:pic>
      <p:pic>
        <p:nvPicPr>
          <p:cNvPr id="159" name="Google Shape;159;gee6821d9fd_0_37"/>
          <p:cNvPicPr preferRelativeResize="0"/>
          <p:nvPr/>
        </p:nvPicPr>
        <p:blipFill>
          <a:blip r:embed="rId4">
            <a:alphaModFix/>
          </a:blip>
          <a:stretch>
            <a:fillRect/>
          </a:stretch>
        </p:blipFill>
        <p:spPr>
          <a:xfrm>
            <a:off x="17335138" y="5354369"/>
            <a:ext cx="3585875" cy="2689406"/>
          </a:xfrm>
          <a:prstGeom prst="rect">
            <a:avLst/>
          </a:prstGeom>
          <a:noFill/>
          <a:ln>
            <a:noFill/>
          </a:ln>
        </p:spPr>
      </p:pic>
      <p:pic>
        <p:nvPicPr>
          <p:cNvPr id="160" name="Google Shape;160;gee6821d9fd_0_37"/>
          <p:cNvPicPr preferRelativeResize="0"/>
          <p:nvPr/>
        </p:nvPicPr>
        <p:blipFill>
          <a:blip r:embed="rId5">
            <a:alphaModFix/>
          </a:blip>
          <a:stretch>
            <a:fillRect/>
          </a:stretch>
        </p:blipFill>
        <p:spPr>
          <a:xfrm>
            <a:off x="4042872" y="4981656"/>
            <a:ext cx="2438400" cy="29260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pSp>
        <p:nvGrpSpPr>
          <p:cNvPr id="166" name="Google Shape;166;gee6821d9fd_0_78"/>
          <p:cNvGrpSpPr/>
          <p:nvPr/>
        </p:nvGrpSpPr>
        <p:grpSpPr>
          <a:xfrm>
            <a:off x="4072250" y="619675"/>
            <a:ext cx="16515300" cy="2164076"/>
            <a:chOff x="4072250" y="684989"/>
            <a:chExt cx="16515300" cy="2164076"/>
          </a:xfrm>
        </p:grpSpPr>
        <p:sp>
          <p:nvSpPr>
            <p:cNvPr id="167" name="Google Shape;167;gee6821d9fd_0_78"/>
            <p:cNvSpPr/>
            <p:nvPr/>
          </p:nvSpPr>
          <p:spPr>
            <a:xfrm>
              <a:off x="4072250" y="684989"/>
              <a:ext cx="165153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chemeClr val="accent1"/>
                  </a:solidFill>
                  <a:latin typeface="Cairo"/>
                  <a:ea typeface="Cairo"/>
                  <a:cs typeface="Cairo"/>
                  <a:sym typeface="Cairo"/>
                </a:rPr>
                <a:t>Implementing</a:t>
              </a:r>
              <a:r>
                <a:rPr b="1" lang="es-MX" sz="8000">
                  <a:solidFill>
                    <a:schemeClr val="accent1"/>
                  </a:solidFill>
                  <a:latin typeface="Cairo"/>
                  <a:ea typeface="Cairo"/>
                  <a:cs typeface="Cairo"/>
                  <a:sym typeface="Cairo"/>
                </a:rPr>
                <a:t> a ChainVax certificate </a:t>
              </a:r>
              <a:endParaRPr/>
            </a:p>
          </p:txBody>
        </p:sp>
        <p:sp>
          <p:nvSpPr>
            <p:cNvPr id="168" name="Google Shape;168;gee6821d9fd_0_78"/>
            <p:cNvSpPr/>
            <p:nvPr/>
          </p:nvSpPr>
          <p:spPr>
            <a:xfrm>
              <a:off x="7822347" y="232586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grpSp>
      <p:sp>
        <p:nvSpPr>
          <p:cNvPr id="169" name="Google Shape;169;gee6821d9fd_0_78"/>
          <p:cNvSpPr/>
          <p:nvPr/>
        </p:nvSpPr>
        <p:spPr>
          <a:xfrm>
            <a:off x="534925" y="3101325"/>
            <a:ext cx="4209300" cy="2319300"/>
          </a:xfrm>
          <a:prstGeom prst="rect">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Input Vaccination Info into front end </a:t>
            </a:r>
            <a:endParaRPr sz="3700"/>
          </a:p>
        </p:txBody>
      </p:sp>
      <p:sp>
        <p:nvSpPr>
          <p:cNvPr id="170" name="Google Shape;170;gee6821d9fd_0_78"/>
          <p:cNvSpPr/>
          <p:nvPr/>
        </p:nvSpPr>
        <p:spPr>
          <a:xfrm>
            <a:off x="5380081" y="3101325"/>
            <a:ext cx="4209300" cy="2319300"/>
          </a:xfrm>
          <a:prstGeom prst="rect">
            <a:avLst/>
          </a:prstGeom>
          <a:solidFill>
            <a:srgbClr val="8FD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Request sent to Solidity </a:t>
            </a:r>
            <a:r>
              <a:rPr lang="es-MX" sz="3700"/>
              <a:t> </a:t>
            </a:r>
            <a:endParaRPr sz="3700"/>
          </a:p>
        </p:txBody>
      </p:sp>
      <p:sp>
        <p:nvSpPr>
          <p:cNvPr id="171" name="Google Shape;171;gee6821d9fd_0_78"/>
          <p:cNvSpPr/>
          <p:nvPr/>
        </p:nvSpPr>
        <p:spPr>
          <a:xfrm>
            <a:off x="10225238" y="3101325"/>
            <a:ext cx="4209300" cy="2319300"/>
          </a:xfrm>
          <a:prstGeom prst="rect">
            <a:avLst/>
          </a:prstGeom>
          <a:solidFill>
            <a:srgbClr val="8FD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Solidity deploys Count #</a:t>
            </a:r>
            <a:r>
              <a:rPr lang="es-MX" sz="3700"/>
              <a:t> </a:t>
            </a:r>
            <a:endParaRPr sz="3700"/>
          </a:p>
        </p:txBody>
      </p:sp>
      <p:sp>
        <p:nvSpPr>
          <p:cNvPr id="172" name="Google Shape;172;gee6821d9fd_0_78"/>
          <p:cNvSpPr/>
          <p:nvPr/>
        </p:nvSpPr>
        <p:spPr>
          <a:xfrm>
            <a:off x="15070394" y="3101325"/>
            <a:ext cx="4209300" cy="2319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Count Sent to Python file</a:t>
            </a:r>
            <a:endParaRPr sz="3700"/>
          </a:p>
        </p:txBody>
      </p:sp>
      <p:sp>
        <p:nvSpPr>
          <p:cNvPr id="173" name="Google Shape;173;gee6821d9fd_0_78"/>
          <p:cNvSpPr/>
          <p:nvPr/>
        </p:nvSpPr>
        <p:spPr>
          <a:xfrm>
            <a:off x="19915550" y="3101325"/>
            <a:ext cx="4209300" cy="2319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Cert Image created and sent to pinata</a:t>
            </a:r>
            <a:endParaRPr sz="3700"/>
          </a:p>
        </p:txBody>
      </p:sp>
      <p:sp>
        <p:nvSpPr>
          <p:cNvPr id="174" name="Google Shape;174;gee6821d9fd_0_78"/>
          <p:cNvSpPr/>
          <p:nvPr/>
        </p:nvSpPr>
        <p:spPr>
          <a:xfrm>
            <a:off x="19915550" y="6456125"/>
            <a:ext cx="4209300" cy="2319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Pinata sends back to  Python URI for Image </a:t>
            </a:r>
            <a:endParaRPr sz="3700"/>
          </a:p>
        </p:txBody>
      </p:sp>
      <p:sp>
        <p:nvSpPr>
          <p:cNvPr id="175" name="Google Shape;175;gee6821d9fd_0_78"/>
          <p:cNvSpPr/>
          <p:nvPr/>
        </p:nvSpPr>
        <p:spPr>
          <a:xfrm>
            <a:off x="10225250" y="6456125"/>
            <a:ext cx="4209300" cy="2319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Appended JSON sent to Pinata</a:t>
            </a:r>
            <a:endParaRPr sz="3700"/>
          </a:p>
        </p:txBody>
      </p:sp>
      <p:sp>
        <p:nvSpPr>
          <p:cNvPr id="176" name="Google Shape;176;gee6821d9fd_0_78"/>
          <p:cNvSpPr/>
          <p:nvPr/>
        </p:nvSpPr>
        <p:spPr>
          <a:xfrm>
            <a:off x="15070400" y="6456125"/>
            <a:ext cx="4209300" cy="2319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Append IMAGE file to JSON URI</a:t>
            </a:r>
            <a:endParaRPr sz="3700"/>
          </a:p>
        </p:txBody>
      </p:sp>
      <p:sp>
        <p:nvSpPr>
          <p:cNvPr id="177" name="Google Shape;177;gee6821d9fd_0_78"/>
          <p:cNvSpPr/>
          <p:nvPr/>
        </p:nvSpPr>
        <p:spPr>
          <a:xfrm>
            <a:off x="5380100" y="6456125"/>
            <a:ext cx="4209300" cy="2319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Final URI sent back to Python </a:t>
            </a:r>
            <a:r>
              <a:rPr lang="es-MX" sz="3700"/>
              <a:t> </a:t>
            </a:r>
            <a:endParaRPr sz="3700"/>
          </a:p>
        </p:txBody>
      </p:sp>
      <p:sp>
        <p:nvSpPr>
          <p:cNvPr id="178" name="Google Shape;178;gee6821d9fd_0_78"/>
          <p:cNvSpPr/>
          <p:nvPr/>
        </p:nvSpPr>
        <p:spPr>
          <a:xfrm>
            <a:off x="534950" y="6456125"/>
            <a:ext cx="4209300" cy="2319300"/>
          </a:xfrm>
          <a:prstGeom prst="rect">
            <a:avLst/>
          </a:prstGeom>
          <a:solidFill>
            <a:srgbClr val="8FD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Python sends URI to Solidity </a:t>
            </a:r>
            <a:r>
              <a:rPr lang="es-MX" sz="3700"/>
              <a:t>with</a:t>
            </a:r>
            <a:r>
              <a:rPr lang="es-MX" sz="3700"/>
              <a:t> inputs</a:t>
            </a:r>
            <a:r>
              <a:rPr lang="es-MX" sz="3700"/>
              <a:t> </a:t>
            </a:r>
            <a:endParaRPr sz="3700"/>
          </a:p>
        </p:txBody>
      </p:sp>
      <p:cxnSp>
        <p:nvCxnSpPr>
          <p:cNvPr id="179" name="Google Shape;179;gee6821d9fd_0_78"/>
          <p:cNvCxnSpPr>
            <a:endCxn id="170" idx="1"/>
          </p:cNvCxnSpPr>
          <p:nvPr/>
        </p:nvCxnSpPr>
        <p:spPr>
          <a:xfrm flipH="1" rot="10800000">
            <a:off x="4771081" y="4260975"/>
            <a:ext cx="609000" cy="19800"/>
          </a:xfrm>
          <a:prstGeom prst="straightConnector1">
            <a:avLst/>
          </a:prstGeom>
          <a:noFill/>
          <a:ln cap="flat" cmpd="sng" w="76200">
            <a:solidFill>
              <a:schemeClr val="dk2"/>
            </a:solidFill>
            <a:prstDash val="solid"/>
            <a:round/>
            <a:headEnd len="med" w="med" type="none"/>
            <a:tailEnd len="med" w="med" type="triangle"/>
          </a:ln>
        </p:spPr>
      </p:cxnSp>
      <p:cxnSp>
        <p:nvCxnSpPr>
          <p:cNvPr id="180" name="Google Shape;180;gee6821d9fd_0_78"/>
          <p:cNvCxnSpPr/>
          <p:nvPr/>
        </p:nvCxnSpPr>
        <p:spPr>
          <a:xfrm flipH="1" rot="10800000">
            <a:off x="9602819" y="4251075"/>
            <a:ext cx="609000" cy="19800"/>
          </a:xfrm>
          <a:prstGeom prst="straightConnector1">
            <a:avLst/>
          </a:prstGeom>
          <a:noFill/>
          <a:ln cap="flat" cmpd="sng" w="76200">
            <a:solidFill>
              <a:schemeClr val="dk2"/>
            </a:solidFill>
            <a:prstDash val="solid"/>
            <a:round/>
            <a:headEnd len="med" w="med" type="none"/>
            <a:tailEnd len="med" w="med" type="triangle"/>
          </a:ln>
        </p:spPr>
      </p:cxnSp>
      <p:cxnSp>
        <p:nvCxnSpPr>
          <p:cNvPr id="181" name="Google Shape;181;gee6821d9fd_0_78"/>
          <p:cNvCxnSpPr/>
          <p:nvPr/>
        </p:nvCxnSpPr>
        <p:spPr>
          <a:xfrm flipH="1" rot="10800000">
            <a:off x="14447956" y="4251075"/>
            <a:ext cx="609000" cy="19800"/>
          </a:xfrm>
          <a:prstGeom prst="straightConnector1">
            <a:avLst/>
          </a:prstGeom>
          <a:noFill/>
          <a:ln cap="flat" cmpd="sng" w="76200">
            <a:solidFill>
              <a:schemeClr val="dk2"/>
            </a:solidFill>
            <a:prstDash val="solid"/>
            <a:round/>
            <a:headEnd len="med" w="med" type="none"/>
            <a:tailEnd len="med" w="med" type="triangle"/>
          </a:ln>
        </p:spPr>
      </p:cxnSp>
      <p:cxnSp>
        <p:nvCxnSpPr>
          <p:cNvPr id="182" name="Google Shape;182;gee6821d9fd_0_78"/>
          <p:cNvCxnSpPr/>
          <p:nvPr/>
        </p:nvCxnSpPr>
        <p:spPr>
          <a:xfrm flipH="1" rot="10800000">
            <a:off x="19279706" y="4251075"/>
            <a:ext cx="609000" cy="19800"/>
          </a:xfrm>
          <a:prstGeom prst="straightConnector1">
            <a:avLst/>
          </a:prstGeom>
          <a:noFill/>
          <a:ln cap="flat" cmpd="sng" w="76200">
            <a:solidFill>
              <a:schemeClr val="dk2"/>
            </a:solidFill>
            <a:prstDash val="solid"/>
            <a:round/>
            <a:headEnd len="med" w="med" type="none"/>
            <a:tailEnd len="med" w="med" type="triangle"/>
          </a:ln>
        </p:spPr>
      </p:cxnSp>
      <p:cxnSp>
        <p:nvCxnSpPr>
          <p:cNvPr id="183" name="Google Shape;183;gee6821d9fd_0_78"/>
          <p:cNvCxnSpPr>
            <a:stCxn id="173" idx="2"/>
            <a:endCxn id="174" idx="0"/>
          </p:cNvCxnSpPr>
          <p:nvPr/>
        </p:nvCxnSpPr>
        <p:spPr>
          <a:xfrm>
            <a:off x="22020200" y="5420625"/>
            <a:ext cx="0" cy="1035600"/>
          </a:xfrm>
          <a:prstGeom prst="straightConnector1">
            <a:avLst/>
          </a:prstGeom>
          <a:noFill/>
          <a:ln cap="flat" cmpd="sng" w="76200">
            <a:solidFill>
              <a:schemeClr val="dk2"/>
            </a:solidFill>
            <a:prstDash val="solid"/>
            <a:round/>
            <a:headEnd len="med" w="med" type="none"/>
            <a:tailEnd len="med" w="med" type="triangle"/>
          </a:ln>
        </p:spPr>
      </p:cxnSp>
      <p:cxnSp>
        <p:nvCxnSpPr>
          <p:cNvPr id="184" name="Google Shape;184;gee6821d9fd_0_78"/>
          <p:cNvCxnSpPr>
            <a:stCxn id="174" idx="1"/>
            <a:endCxn id="176" idx="3"/>
          </p:cNvCxnSpPr>
          <p:nvPr/>
        </p:nvCxnSpPr>
        <p:spPr>
          <a:xfrm rot="10800000">
            <a:off x="19279850" y="7615775"/>
            <a:ext cx="635700" cy="0"/>
          </a:xfrm>
          <a:prstGeom prst="straightConnector1">
            <a:avLst/>
          </a:prstGeom>
          <a:noFill/>
          <a:ln cap="flat" cmpd="sng" w="76200">
            <a:solidFill>
              <a:schemeClr val="dk2"/>
            </a:solidFill>
            <a:prstDash val="solid"/>
            <a:round/>
            <a:headEnd len="med" w="med" type="none"/>
            <a:tailEnd len="med" w="med" type="triangle"/>
          </a:ln>
        </p:spPr>
      </p:cxnSp>
      <p:cxnSp>
        <p:nvCxnSpPr>
          <p:cNvPr id="185" name="Google Shape;185;gee6821d9fd_0_78"/>
          <p:cNvCxnSpPr/>
          <p:nvPr/>
        </p:nvCxnSpPr>
        <p:spPr>
          <a:xfrm rot="10800000">
            <a:off x="14434625" y="7615775"/>
            <a:ext cx="635700" cy="0"/>
          </a:xfrm>
          <a:prstGeom prst="straightConnector1">
            <a:avLst/>
          </a:prstGeom>
          <a:noFill/>
          <a:ln cap="flat" cmpd="sng" w="76200">
            <a:solidFill>
              <a:schemeClr val="dk2"/>
            </a:solidFill>
            <a:prstDash val="solid"/>
            <a:round/>
            <a:headEnd len="med" w="med" type="none"/>
            <a:tailEnd len="med" w="med" type="triangle"/>
          </a:ln>
        </p:spPr>
      </p:cxnSp>
      <p:cxnSp>
        <p:nvCxnSpPr>
          <p:cNvPr id="186" name="Google Shape;186;gee6821d9fd_0_78"/>
          <p:cNvCxnSpPr/>
          <p:nvPr/>
        </p:nvCxnSpPr>
        <p:spPr>
          <a:xfrm rot="10800000">
            <a:off x="9589475" y="7615775"/>
            <a:ext cx="635700" cy="0"/>
          </a:xfrm>
          <a:prstGeom prst="straightConnector1">
            <a:avLst/>
          </a:prstGeom>
          <a:noFill/>
          <a:ln cap="flat" cmpd="sng" w="76200">
            <a:solidFill>
              <a:schemeClr val="dk2"/>
            </a:solidFill>
            <a:prstDash val="solid"/>
            <a:round/>
            <a:headEnd len="med" w="med" type="none"/>
            <a:tailEnd len="med" w="med" type="triangle"/>
          </a:ln>
        </p:spPr>
      </p:cxnSp>
      <p:cxnSp>
        <p:nvCxnSpPr>
          <p:cNvPr id="187" name="Google Shape;187;gee6821d9fd_0_78"/>
          <p:cNvCxnSpPr/>
          <p:nvPr/>
        </p:nvCxnSpPr>
        <p:spPr>
          <a:xfrm rot="10800000">
            <a:off x="4757725" y="7615775"/>
            <a:ext cx="635700" cy="0"/>
          </a:xfrm>
          <a:prstGeom prst="straightConnector1">
            <a:avLst/>
          </a:prstGeom>
          <a:noFill/>
          <a:ln cap="flat" cmpd="sng" w="76200">
            <a:solidFill>
              <a:schemeClr val="dk2"/>
            </a:solidFill>
            <a:prstDash val="solid"/>
            <a:round/>
            <a:headEnd len="med" w="med" type="none"/>
            <a:tailEnd len="med" w="med" type="triangle"/>
          </a:ln>
        </p:spPr>
      </p:cxnSp>
      <p:cxnSp>
        <p:nvCxnSpPr>
          <p:cNvPr id="188" name="Google Shape;188;gee6821d9fd_0_78"/>
          <p:cNvCxnSpPr>
            <a:stCxn id="178" idx="2"/>
          </p:cNvCxnSpPr>
          <p:nvPr/>
        </p:nvCxnSpPr>
        <p:spPr>
          <a:xfrm flipH="1">
            <a:off x="2635400" y="8775425"/>
            <a:ext cx="4200" cy="2114700"/>
          </a:xfrm>
          <a:prstGeom prst="straightConnector1">
            <a:avLst/>
          </a:prstGeom>
          <a:noFill/>
          <a:ln cap="flat" cmpd="sng" w="76200">
            <a:solidFill>
              <a:schemeClr val="dk2"/>
            </a:solidFill>
            <a:prstDash val="solid"/>
            <a:round/>
            <a:headEnd len="med" w="med" type="none"/>
            <a:tailEnd len="med" w="med" type="triangle"/>
          </a:ln>
        </p:spPr>
      </p:cxnSp>
      <p:cxnSp>
        <p:nvCxnSpPr>
          <p:cNvPr id="189" name="Google Shape;189;gee6821d9fd_0_78"/>
          <p:cNvCxnSpPr>
            <a:stCxn id="174" idx="2"/>
            <a:endCxn id="190" idx="0"/>
          </p:cNvCxnSpPr>
          <p:nvPr/>
        </p:nvCxnSpPr>
        <p:spPr>
          <a:xfrm>
            <a:off x="22020200" y="8775425"/>
            <a:ext cx="0" cy="2071200"/>
          </a:xfrm>
          <a:prstGeom prst="straightConnector1">
            <a:avLst/>
          </a:prstGeom>
          <a:noFill/>
          <a:ln cap="flat" cmpd="sng" w="76200">
            <a:solidFill>
              <a:schemeClr val="dk2"/>
            </a:solidFill>
            <a:prstDash val="solid"/>
            <a:round/>
            <a:headEnd len="med" w="med" type="none"/>
            <a:tailEnd len="med" w="med" type="triangle"/>
          </a:ln>
        </p:spPr>
      </p:cxnSp>
      <p:sp>
        <p:nvSpPr>
          <p:cNvPr id="191" name="Google Shape;191;gee6821d9fd_0_78"/>
          <p:cNvSpPr/>
          <p:nvPr/>
        </p:nvSpPr>
        <p:spPr>
          <a:xfrm>
            <a:off x="7833350" y="12130225"/>
            <a:ext cx="2391900" cy="1035600"/>
          </a:xfrm>
          <a:prstGeom prst="rect">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Python</a:t>
            </a:r>
            <a:r>
              <a:rPr lang="es-MX" sz="3700"/>
              <a:t> </a:t>
            </a:r>
            <a:endParaRPr sz="3700"/>
          </a:p>
        </p:txBody>
      </p:sp>
      <p:sp>
        <p:nvSpPr>
          <p:cNvPr id="192" name="Google Shape;192;gee6821d9fd_0_78"/>
          <p:cNvSpPr/>
          <p:nvPr/>
        </p:nvSpPr>
        <p:spPr>
          <a:xfrm>
            <a:off x="11054588" y="12130225"/>
            <a:ext cx="2391900" cy="1035600"/>
          </a:xfrm>
          <a:prstGeom prst="rect">
            <a:avLst/>
          </a:prstGeom>
          <a:solidFill>
            <a:srgbClr val="8FD7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Solidity  </a:t>
            </a:r>
            <a:endParaRPr sz="3700"/>
          </a:p>
        </p:txBody>
      </p:sp>
      <p:sp>
        <p:nvSpPr>
          <p:cNvPr id="193" name="Google Shape;193;gee6821d9fd_0_78"/>
          <p:cNvSpPr/>
          <p:nvPr/>
        </p:nvSpPr>
        <p:spPr>
          <a:xfrm>
            <a:off x="14275825" y="12130225"/>
            <a:ext cx="2753100" cy="1035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Pinata</a:t>
            </a:r>
            <a:endParaRPr sz="3700"/>
          </a:p>
        </p:txBody>
      </p:sp>
      <p:sp>
        <p:nvSpPr>
          <p:cNvPr id="194" name="Google Shape;194;gee6821d9fd_0_78"/>
          <p:cNvSpPr/>
          <p:nvPr/>
        </p:nvSpPr>
        <p:spPr>
          <a:xfrm>
            <a:off x="368275" y="10846624"/>
            <a:ext cx="4375944" cy="2319300"/>
          </a:xfrm>
          <a:prstGeom prst="flowChartTerminator">
            <a:avLst/>
          </a:prstGeom>
          <a:solidFill>
            <a:schemeClr val="lt2"/>
          </a:solidFill>
          <a:ln cap="flat" cmpd="sng" w="76200">
            <a:solidFill>
              <a:srgbClr val="36BC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NFT Minted </a:t>
            </a:r>
            <a:endParaRPr/>
          </a:p>
        </p:txBody>
      </p:sp>
      <p:sp>
        <p:nvSpPr>
          <p:cNvPr id="195" name="Google Shape;195;gee6821d9fd_0_78"/>
          <p:cNvSpPr/>
          <p:nvPr/>
        </p:nvSpPr>
        <p:spPr>
          <a:xfrm>
            <a:off x="19719675" y="10960675"/>
            <a:ext cx="4546152" cy="2319300"/>
          </a:xfrm>
          <a:prstGeom prst="flowChartTerminator">
            <a:avLst/>
          </a:prstGeom>
          <a:solidFill>
            <a:schemeClr val="lt2"/>
          </a:solidFill>
          <a:ln cap="flat" cmpd="sng" w="76200">
            <a:solidFill>
              <a:srgbClr val="36BC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MX" sz="3700"/>
              <a:t>QR Code Created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ee6821d9fd_0_64"/>
          <p:cNvPicPr preferRelativeResize="0"/>
          <p:nvPr/>
        </p:nvPicPr>
        <p:blipFill>
          <a:blip r:embed="rId3">
            <a:alphaModFix/>
          </a:blip>
          <a:stretch>
            <a:fillRect/>
          </a:stretch>
        </p:blipFill>
        <p:spPr>
          <a:xfrm>
            <a:off x="979427" y="2419980"/>
            <a:ext cx="21771854" cy="10007025"/>
          </a:xfrm>
          <a:prstGeom prst="rect">
            <a:avLst/>
          </a:prstGeom>
          <a:noFill/>
          <a:ln>
            <a:noFill/>
          </a:ln>
        </p:spPr>
      </p:pic>
      <p:sp>
        <p:nvSpPr>
          <p:cNvPr id="202" name="Google Shape;202;gee6821d9fd_0_64"/>
          <p:cNvSpPr/>
          <p:nvPr/>
        </p:nvSpPr>
        <p:spPr>
          <a:xfrm>
            <a:off x="3495227" y="446675"/>
            <a:ext cx="17894872"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Deploying the NFT</a:t>
            </a:r>
            <a:r>
              <a:rPr b="1" lang="es-MX" sz="8000">
                <a:solidFill>
                  <a:schemeClr val="accent1"/>
                </a:solidFill>
                <a:latin typeface="Cairo"/>
                <a:ea typeface="Cairo"/>
                <a:cs typeface="Cairo"/>
                <a:sym typeface="Cairo"/>
              </a:rPr>
              <a:t> </a:t>
            </a:r>
            <a:endParaRPr/>
          </a:p>
        </p:txBody>
      </p:sp>
      <p:sp>
        <p:nvSpPr>
          <p:cNvPr id="203" name="Google Shape;203;gee6821d9fd_0_64"/>
          <p:cNvSpPr txBox="1"/>
          <p:nvPr/>
        </p:nvSpPr>
        <p:spPr>
          <a:xfrm>
            <a:off x="14425525" y="6057600"/>
            <a:ext cx="21393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5500">
                <a:solidFill>
                  <a:srgbClr val="EA9999"/>
                </a:solidFill>
                <a:latin typeface="Calibri"/>
                <a:ea typeface="Calibri"/>
                <a:cs typeface="Calibri"/>
                <a:sym typeface="Calibri"/>
              </a:rPr>
              <a:t>struct</a:t>
            </a:r>
            <a:endParaRPr sz="5500">
              <a:solidFill>
                <a:srgbClr val="EA9999"/>
              </a:solidFill>
              <a:latin typeface="Calibri"/>
              <a:ea typeface="Calibri"/>
              <a:cs typeface="Calibri"/>
              <a:sym typeface="Calibri"/>
            </a:endParaRPr>
          </a:p>
        </p:txBody>
      </p:sp>
      <p:cxnSp>
        <p:nvCxnSpPr>
          <p:cNvPr id="204" name="Google Shape;204;gee6821d9fd_0_64"/>
          <p:cNvCxnSpPr/>
          <p:nvPr/>
        </p:nvCxnSpPr>
        <p:spPr>
          <a:xfrm rot="10800000">
            <a:off x="10214975" y="6434100"/>
            <a:ext cx="3947700" cy="47400"/>
          </a:xfrm>
          <a:prstGeom prst="straightConnector1">
            <a:avLst/>
          </a:prstGeom>
          <a:noFill/>
          <a:ln cap="flat" cmpd="sng" w="114300">
            <a:solidFill>
              <a:srgbClr val="F4CCCC"/>
            </a:solidFill>
            <a:prstDash val="solid"/>
            <a:round/>
            <a:headEnd len="med" w="med" type="none"/>
            <a:tailEnd len="med" w="med" type="triangle"/>
          </a:ln>
        </p:spPr>
      </p:cxnSp>
      <p:cxnSp>
        <p:nvCxnSpPr>
          <p:cNvPr id="205" name="Google Shape;205;gee6821d9fd_0_64"/>
          <p:cNvCxnSpPr/>
          <p:nvPr/>
        </p:nvCxnSpPr>
        <p:spPr>
          <a:xfrm rot="10800000">
            <a:off x="16687850" y="4158325"/>
            <a:ext cx="2139300" cy="488700"/>
          </a:xfrm>
          <a:prstGeom prst="straightConnector1">
            <a:avLst/>
          </a:prstGeom>
          <a:noFill/>
          <a:ln cap="flat" cmpd="sng" w="114300">
            <a:solidFill>
              <a:srgbClr val="F4CCCC"/>
            </a:solidFill>
            <a:prstDash val="solid"/>
            <a:round/>
            <a:headEnd len="med" w="med" type="none"/>
            <a:tailEnd len="med" w="med" type="triangle"/>
          </a:ln>
        </p:spPr>
      </p:cxnSp>
      <p:sp>
        <p:nvSpPr>
          <p:cNvPr id="206" name="Google Shape;206;gee6821d9fd_0_64"/>
          <p:cNvSpPr txBox="1"/>
          <p:nvPr/>
        </p:nvSpPr>
        <p:spPr>
          <a:xfrm>
            <a:off x="19106800" y="4412413"/>
            <a:ext cx="24996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5500">
                <a:solidFill>
                  <a:srgbClr val="EA9999"/>
                </a:solidFill>
                <a:latin typeface="Calibri"/>
                <a:ea typeface="Calibri"/>
                <a:cs typeface="Calibri"/>
                <a:sym typeface="Calibri"/>
              </a:rPr>
              <a:t>imports</a:t>
            </a:r>
            <a:endParaRPr sz="5500">
              <a:solidFill>
                <a:srgbClr val="EA9999"/>
              </a:solidFill>
              <a:latin typeface="Calibri"/>
              <a:ea typeface="Calibri"/>
              <a:cs typeface="Calibri"/>
              <a:sym typeface="Calibri"/>
            </a:endParaRPr>
          </a:p>
        </p:txBody>
      </p:sp>
      <p:cxnSp>
        <p:nvCxnSpPr>
          <p:cNvPr id="207" name="Google Shape;207;gee6821d9fd_0_64"/>
          <p:cNvCxnSpPr/>
          <p:nvPr/>
        </p:nvCxnSpPr>
        <p:spPr>
          <a:xfrm flipH="1">
            <a:off x="15841850" y="9090075"/>
            <a:ext cx="2985300" cy="1041900"/>
          </a:xfrm>
          <a:prstGeom prst="straightConnector1">
            <a:avLst/>
          </a:prstGeom>
          <a:noFill/>
          <a:ln cap="flat" cmpd="sng" w="114300">
            <a:solidFill>
              <a:srgbClr val="F4CCCC"/>
            </a:solidFill>
            <a:prstDash val="solid"/>
            <a:round/>
            <a:headEnd len="med" w="med" type="none"/>
            <a:tailEnd len="med" w="med" type="triangle"/>
          </a:ln>
        </p:spPr>
      </p:cxnSp>
      <p:sp>
        <p:nvSpPr>
          <p:cNvPr id="208" name="Google Shape;208;gee6821d9fd_0_64"/>
          <p:cNvSpPr txBox="1"/>
          <p:nvPr/>
        </p:nvSpPr>
        <p:spPr>
          <a:xfrm>
            <a:off x="19106800" y="8086250"/>
            <a:ext cx="33111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5500">
                <a:solidFill>
                  <a:srgbClr val="EA9999"/>
                </a:solidFill>
                <a:latin typeface="Calibri"/>
                <a:ea typeface="Calibri"/>
                <a:cs typeface="Calibri"/>
                <a:sym typeface="Calibri"/>
              </a:rPr>
              <a:t>function</a:t>
            </a:r>
            <a:endParaRPr sz="5500">
              <a:solidFill>
                <a:srgbClr val="EA999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gee6821d9fd_0_53"/>
          <p:cNvGrpSpPr/>
          <p:nvPr/>
        </p:nvGrpSpPr>
        <p:grpSpPr>
          <a:xfrm>
            <a:off x="1119625" y="937250"/>
            <a:ext cx="22673243" cy="1846502"/>
            <a:chOff x="1119670" y="1002563"/>
            <a:chExt cx="17359500" cy="1846502"/>
          </a:xfrm>
        </p:grpSpPr>
        <p:sp>
          <p:nvSpPr>
            <p:cNvPr id="215" name="Google Shape;215;gee6821d9fd_0_53"/>
            <p:cNvSpPr/>
            <p:nvPr/>
          </p:nvSpPr>
          <p:spPr>
            <a:xfrm>
              <a:off x="1119670" y="1002563"/>
              <a:ext cx="173595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Converting</a:t>
              </a:r>
              <a:r>
                <a:rPr b="1" lang="es-MX" sz="8000">
                  <a:solidFill>
                    <a:schemeClr val="accent1"/>
                  </a:solidFill>
                  <a:latin typeface="Cairo"/>
                  <a:ea typeface="Cairo"/>
                  <a:cs typeface="Cairo"/>
                  <a:sym typeface="Cairo"/>
                </a:rPr>
                <a:t> Variables and Cert into URI for Solidity </a:t>
              </a:r>
              <a:r>
                <a:rPr b="1" lang="es-MX" sz="8000">
                  <a:solidFill>
                    <a:schemeClr val="accent1"/>
                  </a:solidFill>
                  <a:latin typeface="Cairo"/>
                  <a:ea typeface="Cairo"/>
                  <a:cs typeface="Cairo"/>
                  <a:sym typeface="Cairo"/>
                </a:rPr>
                <a:t> </a:t>
              </a:r>
              <a:endParaRPr/>
            </a:p>
          </p:txBody>
        </p:sp>
        <p:sp>
          <p:nvSpPr>
            <p:cNvPr id="216" name="Google Shape;216;gee6821d9fd_0_53"/>
            <p:cNvSpPr/>
            <p:nvPr/>
          </p:nvSpPr>
          <p:spPr>
            <a:xfrm>
              <a:off x="7822347" y="232586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COVID-19 is an infectious disease caused by a new virus.</a:t>
              </a:r>
              <a:endParaRPr/>
            </a:p>
          </p:txBody>
        </p:sp>
      </p:grpSp>
      <p:pic>
        <p:nvPicPr>
          <p:cNvPr id="217" name="Google Shape;217;gee6821d9fd_0_53"/>
          <p:cNvPicPr preferRelativeResize="0"/>
          <p:nvPr/>
        </p:nvPicPr>
        <p:blipFill>
          <a:blip r:embed="rId3">
            <a:alphaModFix/>
          </a:blip>
          <a:stretch>
            <a:fillRect/>
          </a:stretch>
        </p:blipFill>
        <p:spPr>
          <a:xfrm>
            <a:off x="419875" y="3211415"/>
            <a:ext cx="13849350" cy="9658350"/>
          </a:xfrm>
          <a:prstGeom prst="rect">
            <a:avLst/>
          </a:prstGeom>
          <a:noFill/>
          <a:ln>
            <a:noFill/>
          </a:ln>
        </p:spPr>
      </p:pic>
      <p:cxnSp>
        <p:nvCxnSpPr>
          <p:cNvPr id="218" name="Google Shape;218;gee6821d9fd_0_53"/>
          <p:cNvCxnSpPr/>
          <p:nvPr/>
        </p:nvCxnSpPr>
        <p:spPr>
          <a:xfrm flipH="1">
            <a:off x="10043800" y="5894875"/>
            <a:ext cx="5682900" cy="14700"/>
          </a:xfrm>
          <a:prstGeom prst="straightConnector1">
            <a:avLst/>
          </a:prstGeom>
          <a:noFill/>
          <a:ln cap="flat" cmpd="sng" w="114300">
            <a:solidFill>
              <a:schemeClr val="dk2"/>
            </a:solidFill>
            <a:prstDash val="solid"/>
            <a:round/>
            <a:headEnd len="med" w="med" type="none"/>
            <a:tailEnd len="med" w="med" type="triangle"/>
          </a:ln>
        </p:spPr>
      </p:cxnSp>
      <p:sp>
        <p:nvSpPr>
          <p:cNvPr id="219" name="Google Shape;219;gee6821d9fd_0_53"/>
          <p:cNvSpPr txBox="1"/>
          <p:nvPr/>
        </p:nvSpPr>
        <p:spPr>
          <a:xfrm>
            <a:off x="15758800" y="3852375"/>
            <a:ext cx="8619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Calibri"/>
                <a:ea typeface="Calibri"/>
                <a:cs typeface="Calibri"/>
                <a:sym typeface="Calibri"/>
              </a:rPr>
              <a:t>R</a:t>
            </a:r>
            <a:r>
              <a:rPr lang="es-MX" sz="2800">
                <a:latin typeface="Calibri"/>
                <a:ea typeface="Calibri"/>
                <a:cs typeface="Calibri"/>
                <a:sym typeface="Calibri"/>
              </a:rPr>
              <a:t>equests count of NFT’s and adds 1 to create a unique ID</a:t>
            </a:r>
            <a:endParaRPr sz="2800">
              <a:latin typeface="Calibri"/>
              <a:ea typeface="Calibri"/>
              <a:cs typeface="Calibri"/>
              <a:sym typeface="Calibri"/>
            </a:endParaRPr>
          </a:p>
        </p:txBody>
      </p:sp>
      <p:cxnSp>
        <p:nvCxnSpPr>
          <p:cNvPr id="220" name="Google Shape;220;gee6821d9fd_0_53"/>
          <p:cNvCxnSpPr>
            <a:stCxn id="221" idx="1"/>
          </p:cNvCxnSpPr>
          <p:nvPr/>
        </p:nvCxnSpPr>
        <p:spPr>
          <a:xfrm rot="10800000">
            <a:off x="10068125" y="10311325"/>
            <a:ext cx="5658600" cy="7800"/>
          </a:xfrm>
          <a:prstGeom prst="straightConnector1">
            <a:avLst/>
          </a:prstGeom>
          <a:noFill/>
          <a:ln cap="flat" cmpd="sng" w="114300">
            <a:solidFill>
              <a:schemeClr val="dk2"/>
            </a:solidFill>
            <a:prstDash val="solid"/>
            <a:round/>
            <a:headEnd len="med" w="med" type="none"/>
            <a:tailEnd len="med" w="med" type="triangle"/>
          </a:ln>
        </p:spPr>
      </p:cxnSp>
      <p:sp>
        <p:nvSpPr>
          <p:cNvPr id="221" name="Google Shape;221;gee6821d9fd_0_53"/>
          <p:cNvSpPr txBox="1"/>
          <p:nvPr/>
        </p:nvSpPr>
        <p:spPr>
          <a:xfrm>
            <a:off x="15726725" y="10011325"/>
            <a:ext cx="70653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Calibri"/>
                <a:ea typeface="Calibri"/>
                <a:cs typeface="Calibri"/>
                <a:sym typeface="Calibri"/>
              </a:rPr>
              <a:t>Creates QR code of the Vaccine Certificate</a:t>
            </a:r>
            <a:endParaRPr sz="2800">
              <a:latin typeface="Calibri"/>
              <a:ea typeface="Calibri"/>
              <a:cs typeface="Calibri"/>
              <a:sym typeface="Calibri"/>
            </a:endParaRPr>
          </a:p>
        </p:txBody>
      </p:sp>
      <p:cxnSp>
        <p:nvCxnSpPr>
          <p:cNvPr id="222" name="Google Shape;222;gee6821d9fd_0_53"/>
          <p:cNvCxnSpPr/>
          <p:nvPr/>
        </p:nvCxnSpPr>
        <p:spPr>
          <a:xfrm rot="10800000">
            <a:off x="6598925" y="4146825"/>
            <a:ext cx="9127800" cy="26700"/>
          </a:xfrm>
          <a:prstGeom prst="straightConnector1">
            <a:avLst/>
          </a:prstGeom>
          <a:noFill/>
          <a:ln cap="flat" cmpd="sng" w="114300">
            <a:solidFill>
              <a:schemeClr val="dk2"/>
            </a:solidFill>
            <a:prstDash val="solid"/>
            <a:round/>
            <a:headEnd len="med" w="med" type="none"/>
            <a:tailEnd len="med" w="med" type="triangle"/>
          </a:ln>
        </p:spPr>
      </p:cxnSp>
      <p:cxnSp>
        <p:nvCxnSpPr>
          <p:cNvPr id="223" name="Google Shape;223;gee6821d9fd_0_53"/>
          <p:cNvCxnSpPr/>
          <p:nvPr/>
        </p:nvCxnSpPr>
        <p:spPr>
          <a:xfrm flipH="1">
            <a:off x="12140225" y="4870763"/>
            <a:ext cx="3586500" cy="2700"/>
          </a:xfrm>
          <a:prstGeom prst="straightConnector1">
            <a:avLst/>
          </a:prstGeom>
          <a:noFill/>
          <a:ln cap="flat" cmpd="sng" w="114300">
            <a:solidFill>
              <a:schemeClr val="dk2"/>
            </a:solidFill>
            <a:prstDash val="solid"/>
            <a:round/>
            <a:headEnd len="med" w="med" type="none"/>
            <a:tailEnd len="med" w="med" type="triangle"/>
          </a:ln>
        </p:spPr>
      </p:cxnSp>
      <p:sp>
        <p:nvSpPr>
          <p:cNvPr id="224" name="Google Shape;224;gee6821d9fd_0_53"/>
          <p:cNvSpPr txBox="1"/>
          <p:nvPr/>
        </p:nvSpPr>
        <p:spPr>
          <a:xfrm>
            <a:off x="15726725" y="4552250"/>
            <a:ext cx="55674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Calibri"/>
                <a:ea typeface="Calibri"/>
                <a:cs typeface="Calibri"/>
                <a:sym typeface="Calibri"/>
              </a:rPr>
              <a:t>Uses the vax_cert function</a:t>
            </a:r>
            <a:endParaRPr sz="2800">
              <a:latin typeface="Calibri"/>
              <a:ea typeface="Calibri"/>
              <a:cs typeface="Calibri"/>
              <a:sym typeface="Calibri"/>
            </a:endParaRPr>
          </a:p>
        </p:txBody>
      </p:sp>
      <p:sp>
        <p:nvSpPr>
          <p:cNvPr id="225" name="Google Shape;225;gee6821d9fd_0_53"/>
          <p:cNvSpPr txBox="1"/>
          <p:nvPr/>
        </p:nvSpPr>
        <p:spPr>
          <a:xfrm>
            <a:off x="15726725" y="5252125"/>
            <a:ext cx="76167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Calibri"/>
                <a:ea typeface="Calibri"/>
                <a:cs typeface="Calibri"/>
                <a:sym typeface="Calibri"/>
              </a:rPr>
              <a:t>Sends, appends and hosts image and JSON data to IPFS</a:t>
            </a:r>
            <a:endParaRPr sz="2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gee6821d9fd_0_71"/>
          <p:cNvGrpSpPr/>
          <p:nvPr/>
        </p:nvGrpSpPr>
        <p:grpSpPr>
          <a:xfrm>
            <a:off x="2240498" y="660500"/>
            <a:ext cx="20703181" cy="1846507"/>
            <a:chOff x="5754149" y="725808"/>
            <a:chExt cx="16263300" cy="1846507"/>
          </a:xfrm>
        </p:grpSpPr>
        <p:sp>
          <p:nvSpPr>
            <p:cNvPr id="232" name="Google Shape;232;gee6821d9fd_0_71"/>
            <p:cNvSpPr/>
            <p:nvPr/>
          </p:nvSpPr>
          <p:spPr>
            <a:xfrm>
              <a:off x="5754149" y="725808"/>
              <a:ext cx="162633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Generation of Covid Certificate</a:t>
              </a:r>
              <a:r>
                <a:rPr b="1" lang="es-MX" sz="8000">
                  <a:solidFill>
                    <a:schemeClr val="accent1"/>
                  </a:solidFill>
                  <a:latin typeface="Cairo"/>
                  <a:ea typeface="Cairo"/>
                  <a:cs typeface="Cairo"/>
                  <a:sym typeface="Cairo"/>
                </a:rPr>
                <a:t>  </a:t>
              </a:r>
              <a:endParaRPr/>
            </a:p>
          </p:txBody>
        </p:sp>
        <p:sp>
          <p:nvSpPr>
            <p:cNvPr id="233" name="Google Shape;233;gee6821d9fd_0_71"/>
            <p:cNvSpPr/>
            <p:nvPr/>
          </p:nvSpPr>
          <p:spPr>
            <a:xfrm>
              <a:off x="9519293" y="204911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COVID-19 is an infectious disease caused by a new virus.</a:t>
              </a:r>
              <a:endParaRPr/>
            </a:p>
          </p:txBody>
        </p:sp>
      </p:grpSp>
      <p:pic>
        <p:nvPicPr>
          <p:cNvPr id="234" name="Google Shape;234;gee6821d9fd_0_71"/>
          <p:cNvPicPr preferRelativeResize="0"/>
          <p:nvPr/>
        </p:nvPicPr>
        <p:blipFill>
          <a:blip r:embed="rId3">
            <a:alphaModFix/>
          </a:blip>
          <a:stretch>
            <a:fillRect/>
          </a:stretch>
        </p:blipFill>
        <p:spPr>
          <a:xfrm>
            <a:off x="1552575" y="3134307"/>
            <a:ext cx="7049076" cy="9868700"/>
          </a:xfrm>
          <a:prstGeom prst="rect">
            <a:avLst/>
          </a:prstGeom>
          <a:noFill/>
          <a:ln>
            <a:noFill/>
          </a:ln>
        </p:spPr>
      </p:pic>
      <p:pic>
        <p:nvPicPr>
          <p:cNvPr id="235" name="Google Shape;235;gee6821d9fd_0_71"/>
          <p:cNvPicPr preferRelativeResize="0"/>
          <p:nvPr/>
        </p:nvPicPr>
        <p:blipFill>
          <a:blip r:embed="rId4">
            <a:alphaModFix/>
          </a:blip>
          <a:stretch>
            <a:fillRect/>
          </a:stretch>
        </p:blipFill>
        <p:spPr>
          <a:xfrm>
            <a:off x="12702200" y="3467581"/>
            <a:ext cx="7639910" cy="2947925"/>
          </a:xfrm>
          <a:prstGeom prst="rect">
            <a:avLst/>
          </a:prstGeom>
          <a:noFill/>
          <a:ln>
            <a:noFill/>
          </a:ln>
        </p:spPr>
      </p:pic>
      <p:sp>
        <p:nvSpPr>
          <p:cNvPr id="236" name="Google Shape;236;gee6821d9fd_0_71"/>
          <p:cNvSpPr txBox="1"/>
          <p:nvPr/>
        </p:nvSpPr>
        <p:spPr>
          <a:xfrm>
            <a:off x="10384525" y="7984150"/>
            <a:ext cx="121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7" name="Google Shape;237;gee6821d9fd_0_71"/>
          <p:cNvSpPr txBox="1"/>
          <p:nvPr/>
        </p:nvSpPr>
        <p:spPr>
          <a:xfrm>
            <a:off x="11120700" y="7867925"/>
            <a:ext cx="10616400" cy="252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MX" sz="4600">
                <a:latin typeface="Cairo"/>
                <a:ea typeface="Cairo"/>
                <a:cs typeface="Cairo"/>
                <a:sym typeface="Cairo"/>
              </a:rPr>
              <a:t>OpenCV-Python is a library of Python bindings designed to solve computer vision problems.</a:t>
            </a:r>
            <a:endParaRPr sz="4900">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gee6821d9fd_0_120"/>
          <p:cNvGrpSpPr/>
          <p:nvPr/>
        </p:nvGrpSpPr>
        <p:grpSpPr>
          <a:xfrm>
            <a:off x="1837236" y="1317575"/>
            <a:ext cx="20703181" cy="1846507"/>
            <a:chOff x="5437367" y="1382883"/>
            <a:chExt cx="16263300" cy="1846507"/>
          </a:xfrm>
        </p:grpSpPr>
        <p:sp>
          <p:nvSpPr>
            <p:cNvPr id="244" name="Google Shape;244;gee6821d9fd_0_120"/>
            <p:cNvSpPr/>
            <p:nvPr/>
          </p:nvSpPr>
          <p:spPr>
            <a:xfrm>
              <a:off x="5437367" y="1382883"/>
              <a:ext cx="162633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Generation</a:t>
              </a:r>
              <a:r>
                <a:rPr b="1" lang="es-MX" sz="8000">
                  <a:solidFill>
                    <a:schemeClr val="accent1"/>
                  </a:solidFill>
                  <a:latin typeface="Cairo"/>
                  <a:ea typeface="Cairo"/>
                  <a:cs typeface="Cairo"/>
                  <a:sym typeface="Cairo"/>
                </a:rPr>
                <a:t> of QR Code </a:t>
              </a:r>
              <a:endParaRPr/>
            </a:p>
          </p:txBody>
        </p:sp>
        <p:sp>
          <p:nvSpPr>
            <p:cNvPr id="245" name="Google Shape;245;gee6821d9fd_0_120"/>
            <p:cNvSpPr/>
            <p:nvPr/>
          </p:nvSpPr>
          <p:spPr>
            <a:xfrm>
              <a:off x="9427973" y="2706190"/>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COVID-19 is an infectious disease caused by a new virus.</a:t>
              </a:r>
              <a:endParaRPr/>
            </a:p>
          </p:txBody>
        </p:sp>
      </p:grpSp>
      <p:sp>
        <p:nvSpPr>
          <p:cNvPr id="246" name="Google Shape;246;gee6821d9fd_0_120"/>
          <p:cNvSpPr txBox="1"/>
          <p:nvPr/>
        </p:nvSpPr>
        <p:spPr>
          <a:xfrm>
            <a:off x="8842500" y="5881500"/>
            <a:ext cx="14706000" cy="2955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s-MX" sz="6000">
                <a:latin typeface="Cairo"/>
                <a:ea typeface="Cairo"/>
                <a:cs typeface="Cairo"/>
                <a:sym typeface="Cairo"/>
              </a:rPr>
              <a:t>Qrcode is a two-dimensional pictographic code used for its fast readability and comparatively large storage capacity. </a:t>
            </a:r>
            <a:endParaRPr sz="6000">
              <a:latin typeface="Cairo"/>
              <a:ea typeface="Cairo"/>
              <a:cs typeface="Cairo"/>
              <a:sym typeface="Cairo"/>
            </a:endParaRPr>
          </a:p>
        </p:txBody>
      </p:sp>
      <p:pic>
        <p:nvPicPr>
          <p:cNvPr id="247" name="Google Shape;247;gee6821d9fd_0_120"/>
          <p:cNvPicPr preferRelativeResize="0"/>
          <p:nvPr/>
        </p:nvPicPr>
        <p:blipFill>
          <a:blip r:embed="rId3">
            <a:alphaModFix/>
          </a:blip>
          <a:stretch>
            <a:fillRect/>
          </a:stretch>
        </p:blipFill>
        <p:spPr>
          <a:xfrm>
            <a:off x="695556" y="5253041"/>
            <a:ext cx="7643219" cy="439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geee0c1b9b7_0_12"/>
          <p:cNvGrpSpPr/>
          <p:nvPr/>
        </p:nvGrpSpPr>
        <p:grpSpPr>
          <a:xfrm>
            <a:off x="2240502" y="692738"/>
            <a:ext cx="20703181" cy="3346222"/>
            <a:chOff x="5754149" y="758083"/>
            <a:chExt cx="16263300" cy="2495505"/>
          </a:xfrm>
        </p:grpSpPr>
        <p:sp>
          <p:nvSpPr>
            <p:cNvPr id="254" name="Google Shape;254;geee0c1b9b7_0_12"/>
            <p:cNvSpPr/>
            <p:nvPr/>
          </p:nvSpPr>
          <p:spPr>
            <a:xfrm>
              <a:off x="5754149" y="758083"/>
              <a:ext cx="162633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Please take out your phones and scan the following QR Code</a:t>
              </a:r>
              <a:endParaRPr/>
            </a:p>
          </p:txBody>
        </p:sp>
        <p:sp>
          <p:nvSpPr>
            <p:cNvPr id="255" name="Google Shape;255;geee0c1b9b7_0_12"/>
            <p:cNvSpPr/>
            <p:nvPr/>
          </p:nvSpPr>
          <p:spPr>
            <a:xfrm>
              <a:off x="9393036" y="2730388"/>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COVID-19 is an infectious disease caused by a new virus.</a:t>
              </a:r>
              <a:endParaRPr/>
            </a:p>
          </p:txBody>
        </p:sp>
      </p:grpSp>
      <p:pic>
        <p:nvPicPr>
          <p:cNvPr id="256" name="Google Shape;256;geee0c1b9b7_0_12"/>
          <p:cNvPicPr preferRelativeResize="0"/>
          <p:nvPr/>
        </p:nvPicPr>
        <p:blipFill>
          <a:blip r:embed="rId3">
            <a:alphaModFix/>
          </a:blip>
          <a:stretch>
            <a:fillRect/>
          </a:stretch>
        </p:blipFill>
        <p:spPr>
          <a:xfrm>
            <a:off x="8042975" y="4387825"/>
            <a:ext cx="8776774" cy="8776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eee0c1b9b7_0_1"/>
          <p:cNvSpPr/>
          <p:nvPr/>
        </p:nvSpPr>
        <p:spPr>
          <a:xfrm>
            <a:off x="2183348" y="784325"/>
            <a:ext cx="207033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9000">
                <a:solidFill>
                  <a:schemeClr val="accent1"/>
                </a:solidFill>
                <a:latin typeface="Cairo"/>
                <a:ea typeface="Cairo"/>
                <a:cs typeface="Cairo"/>
                <a:sym typeface="Cairo"/>
              </a:rPr>
              <a:t>Your Covid -19 Certificate is Ready!!</a:t>
            </a:r>
            <a:r>
              <a:rPr b="1" lang="es-MX" sz="9000">
                <a:solidFill>
                  <a:schemeClr val="accent1"/>
                </a:solidFill>
                <a:latin typeface="Cairo"/>
                <a:ea typeface="Cairo"/>
                <a:cs typeface="Cairo"/>
                <a:sym typeface="Cairo"/>
              </a:rPr>
              <a:t> </a:t>
            </a:r>
            <a:endParaRPr sz="2400">
              <a:latin typeface="Cairo"/>
              <a:ea typeface="Cairo"/>
              <a:cs typeface="Cairo"/>
              <a:sym typeface="Cairo"/>
            </a:endParaRPr>
          </a:p>
        </p:txBody>
      </p:sp>
      <p:pic>
        <p:nvPicPr>
          <p:cNvPr id="263" name="Google Shape;263;geee0c1b9b7_0_1"/>
          <p:cNvPicPr preferRelativeResize="0"/>
          <p:nvPr/>
        </p:nvPicPr>
        <p:blipFill>
          <a:blip r:embed="rId3">
            <a:alphaModFix/>
          </a:blip>
          <a:stretch>
            <a:fillRect/>
          </a:stretch>
        </p:blipFill>
        <p:spPr>
          <a:xfrm>
            <a:off x="8499875" y="2898050"/>
            <a:ext cx="7377901" cy="1024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ef032786aa_2_28"/>
          <p:cNvSpPr/>
          <p:nvPr/>
        </p:nvSpPr>
        <p:spPr>
          <a:xfrm>
            <a:off x="3157264" y="1041497"/>
            <a:ext cx="180630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Potential Improvements </a:t>
            </a:r>
            <a:r>
              <a:rPr b="1" lang="es-MX" sz="8000">
                <a:solidFill>
                  <a:schemeClr val="accent1"/>
                </a:solidFill>
                <a:latin typeface="Cairo"/>
                <a:ea typeface="Cairo"/>
                <a:cs typeface="Cairo"/>
                <a:sym typeface="Cairo"/>
              </a:rPr>
              <a:t> </a:t>
            </a:r>
            <a:endParaRPr/>
          </a:p>
        </p:txBody>
      </p:sp>
      <p:sp>
        <p:nvSpPr>
          <p:cNvPr id="270" name="Google Shape;270;gef032786aa_2_28"/>
          <p:cNvSpPr txBox="1"/>
          <p:nvPr/>
        </p:nvSpPr>
        <p:spPr>
          <a:xfrm>
            <a:off x="1472350" y="3060925"/>
            <a:ext cx="22743900" cy="9743400"/>
          </a:xfrm>
          <a:prstGeom prst="rect">
            <a:avLst/>
          </a:prstGeom>
          <a:noFill/>
          <a:ln>
            <a:noFill/>
          </a:ln>
        </p:spPr>
        <p:txBody>
          <a:bodyPr anchorCtr="0" anchor="t" bIns="91425" lIns="91425" spcFirstLastPara="1" rIns="91425" wrap="square" tIns="91425">
            <a:spAutoFit/>
          </a:bodyPr>
          <a:lstStyle/>
          <a:p>
            <a:pPr indent="-666750" lvl="0" marL="457200" rtl="0" algn="l">
              <a:spcBef>
                <a:spcPts val="0"/>
              </a:spcBef>
              <a:spcAft>
                <a:spcPts val="0"/>
              </a:spcAft>
              <a:buSzPts val="6900"/>
              <a:buFont typeface="Calibri"/>
              <a:buChar char="●"/>
            </a:pPr>
            <a:r>
              <a:rPr lang="es-MX" sz="6900">
                <a:latin typeface="Calibri"/>
                <a:ea typeface="Calibri"/>
                <a:cs typeface="Calibri"/>
                <a:sym typeface="Calibri"/>
              </a:rPr>
              <a:t>Integrate the front end to allow an API integration into </a:t>
            </a:r>
            <a:r>
              <a:rPr lang="es-MX" sz="6900">
                <a:latin typeface="Calibri"/>
                <a:ea typeface="Calibri"/>
                <a:cs typeface="Calibri"/>
                <a:sym typeface="Calibri"/>
              </a:rPr>
              <a:t>existing</a:t>
            </a:r>
            <a:r>
              <a:rPr lang="es-MX" sz="6900">
                <a:latin typeface="Calibri"/>
                <a:ea typeface="Calibri"/>
                <a:cs typeface="Calibri"/>
                <a:sym typeface="Calibri"/>
              </a:rPr>
              <a:t> systems.</a:t>
            </a:r>
            <a:endParaRPr sz="6900">
              <a:latin typeface="Calibri"/>
              <a:ea typeface="Calibri"/>
              <a:cs typeface="Calibri"/>
              <a:sym typeface="Calibri"/>
            </a:endParaRPr>
          </a:p>
          <a:p>
            <a:pPr indent="0" lvl="0" marL="457200" rtl="0" algn="l">
              <a:spcBef>
                <a:spcPts val="0"/>
              </a:spcBef>
              <a:spcAft>
                <a:spcPts val="0"/>
              </a:spcAft>
              <a:buNone/>
            </a:pPr>
            <a:r>
              <a:t/>
            </a:r>
            <a:endParaRPr sz="6900">
              <a:latin typeface="Calibri"/>
              <a:ea typeface="Calibri"/>
              <a:cs typeface="Calibri"/>
              <a:sym typeface="Calibri"/>
            </a:endParaRPr>
          </a:p>
          <a:p>
            <a:pPr indent="-666750" lvl="0" marL="457200" rtl="0" algn="l">
              <a:spcBef>
                <a:spcPts val="0"/>
              </a:spcBef>
              <a:spcAft>
                <a:spcPts val="0"/>
              </a:spcAft>
              <a:buSzPts val="6900"/>
              <a:buFont typeface="Calibri"/>
              <a:buChar char="●"/>
            </a:pPr>
            <a:r>
              <a:rPr lang="es-MX" sz="6900">
                <a:latin typeface="Calibri"/>
                <a:ea typeface="Calibri"/>
                <a:cs typeface="Calibri"/>
                <a:sym typeface="Calibri"/>
              </a:rPr>
              <a:t>NFT’s could be used for a reward based scheme to provide an incentive- discounts applied, lottery system, or link back to ability to purchase tickets.</a:t>
            </a:r>
            <a:endParaRPr sz="6900">
              <a:latin typeface="Calibri"/>
              <a:ea typeface="Calibri"/>
              <a:cs typeface="Calibri"/>
              <a:sym typeface="Calibri"/>
            </a:endParaRPr>
          </a:p>
          <a:p>
            <a:pPr indent="0" lvl="0" marL="457200" rtl="0" algn="l">
              <a:spcBef>
                <a:spcPts val="0"/>
              </a:spcBef>
              <a:spcAft>
                <a:spcPts val="0"/>
              </a:spcAft>
              <a:buNone/>
            </a:pPr>
            <a:r>
              <a:t/>
            </a:r>
            <a:endParaRPr sz="6900">
              <a:latin typeface="Calibri"/>
              <a:ea typeface="Calibri"/>
              <a:cs typeface="Calibri"/>
              <a:sym typeface="Calibri"/>
            </a:endParaRPr>
          </a:p>
          <a:p>
            <a:pPr indent="-666750" lvl="0" marL="457200" rtl="0" algn="l">
              <a:spcBef>
                <a:spcPts val="0"/>
              </a:spcBef>
              <a:spcAft>
                <a:spcPts val="0"/>
              </a:spcAft>
              <a:buSzPts val="6900"/>
              <a:buFont typeface="Calibri"/>
              <a:buChar char="●"/>
            </a:pPr>
            <a:r>
              <a:rPr lang="es-MX" sz="6900">
                <a:latin typeface="Calibri"/>
                <a:ea typeface="Calibri"/>
                <a:cs typeface="Calibri"/>
                <a:sym typeface="Calibri"/>
              </a:rPr>
              <a:t>Encryption of personal data before the data is presented to the blockchain.</a:t>
            </a:r>
            <a:endParaRPr sz="69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
          <p:cNvSpPr/>
          <p:nvPr/>
        </p:nvSpPr>
        <p:spPr>
          <a:xfrm>
            <a:off x="3157314" y="673022"/>
            <a:ext cx="18063000" cy="1323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Key Findings  </a:t>
            </a:r>
            <a:endParaRPr/>
          </a:p>
        </p:txBody>
      </p:sp>
      <p:sp>
        <p:nvSpPr>
          <p:cNvPr id="277" name="Google Shape;277;p8"/>
          <p:cNvSpPr txBox="1"/>
          <p:nvPr/>
        </p:nvSpPr>
        <p:spPr>
          <a:xfrm>
            <a:off x="1041750" y="1996325"/>
            <a:ext cx="22743900" cy="11529000"/>
          </a:xfrm>
          <a:prstGeom prst="rect">
            <a:avLst/>
          </a:prstGeom>
          <a:noFill/>
          <a:ln>
            <a:noFill/>
          </a:ln>
        </p:spPr>
        <p:txBody>
          <a:bodyPr anchorCtr="0" anchor="t" bIns="91425" lIns="91425" spcFirstLastPara="1" rIns="91425" wrap="square" tIns="91425">
            <a:spAutoFit/>
          </a:bodyPr>
          <a:lstStyle/>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We had to develop a workflow to integrate from 3 different workbooks and timings in the process. </a:t>
            </a:r>
            <a:endParaRPr sz="6700">
              <a:latin typeface="Calibri"/>
              <a:ea typeface="Calibri"/>
              <a:cs typeface="Calibri"/>
              <a:sym typeface="Calibri"/>
            </a:endParaRPr>
          </a:p>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Capturing both the JSON data and the Vaccination certificate into a single URI that could be used in the Smart contract. </a:t>
            </a:r>
            <a:endParaRPr sz="6700">
              <a:latin typeface="Calibri"/>
              <a:ea typeface="Calibri"/>
              <a:cs typeface="Calibri"/>
              <a:sym typeface="Calibri"/>
            </a:endParaRPr>
          </a:p>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Creating a unique certificate number that could be called into the Python and into the </a:t>
            </a:r>
            <a:r>
              <a:rPr lang="es-MX" sz="6700">
                <a:latin typeface="Calibri"/>
                <a:ea typeface="Calibri"/>
                <a:cs typeface="Calibri"/>
                <a:sym typeface="Calibri"/>
              </a:rPr>
              <a:t>certificate.</a:t>
            </a:r>
            <a:r>
              <a:rPr lang="es-MX" sz="6700">
                <a:latin typeface="Calibri"/>
                <a:ea typeface="Calibri"/>
                <a:cs typeface="Calibri"/>
                <a:sym typeface="Calibri"/>
              </a:rPr>
              <a:t> </a:t>
            </a:r>
            <a:endParaRPr sz="6700">
              <a:latin typeface="Calibri"/>
              <a:ea typeface="Calibri"/>
              <a:cs typeface="Calibri"/>
              <a:sym typeface="Calibri"/>
            </a:endParaRPr>
          </a:p>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Data that is linked to the QR code needs to to be hosted. </a:t>
            </a:r>
            <a:endParaRPr sz="6700">
              <a:latin typeface="Calibri"/>
              <a:ea typeface="Calibri"/>
              <a:cs typeface="Calibri"/>
              <a:sym typeface="Calibri"/>
            </a:endParaRPr>
          </a:p>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When using OpenCV, modifying the text size on the image was </a:t>
            </a:r>
            <a:r>
              <a:rPr lang="es-MX" sz="6700">
                <a:latin typeface="Calibri"/>
                <a:ea typeface="Calibri"/>
                <a:cs typeface="Calibri"/>
                <a:sym typeface="Calibri"/>
              </a:rPr>
              <a:t>challenging.</a:t>
            </a:r>
            <a:r>
              <a:rPr lang="es-MX" sz="6700">
                <a:latin typeface="Calibri"/>
                <a:ea typeface="Calibri"/>
                <a:cs typeface="Calibri"/>
                <a:sym typeface="Calibri"/>
              </a:rPr>
              <a:t> </a:t>
            </a:r>
            <a:endParaRPr sz="6700">
              <a:latin typeface="Calibri"/>
              <a:ea typeface="Calibri"/>
              <a:cs typeface="Calibri"/>
              <a:sym typeface="Calibri"/>
            </a:endParaRPr>
          </a:p>
          <a:p>
            <a:pPr indent="-654050" lvl="0" marL="457200" rtl="0" algn="l">
              <a:spcBef>
                <a:spcPts val="0"/>
              </a:spcBef>
              <a:spcAft>
                <a:spcPts val="0"/>
              </a:spcAft>
              <a:buSzPts val="6700"/>
              <a:buFont typeface="Calibri"/>
              <a:buChar char="●"/>
            </a:pPr>
            <a:r>
              <a:rPr lang="es-MX" sz="6700">
                <a:latin typeface="Calibri"/>
                <a:ea typeface="Calibri"/>
                <a:cs typeface="Calibri"/>
                <a:sym typeface="Calibri"/>
              </a:rPr>
              <a:t>Limited documentation to interact with the Pinata API for handling of images.</a:t>
            </a:r>
            <a:endParaRPr sz="67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grpSp>
        <p:nvGrpSpPr>
          <p:cNvPr id="44" name="Google Shape;44;p19"/>
          <p:cNvGrpSpPr/>
          <p:nvPr/>
        </p:nvGrpSpPr>
        <p:grpSpPr>
          <a:xfrm>
            <a:off x="3157264" y="1041497"/>
            <a:ext cx="18063121" cy="1742274"/>
            <a:chOff x="3157264" y="1106811"/>
            <a:chExt cx="18063121" cy="1742274"/>
          </a:xfrm>
        </p:grpSpPr>
        <p:sp>
          <p:nvSpPr>
            <p:cNvPr id="45" name="Google Shape;45;p19"/>
            <p:cNvSpPr/>
            <p:nvPr/>
          </p:nvSpPr>
          <p:spPr>
            <a:xfrm>
              <a:off x="3157264" y="1106811"/>
              <a:ext cx="18063121"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MEET THE TEAM </a:t>
              </a:r>
              <a:endParaRPr/>
            </a:p>
          </p:txBody>
        </p:sp>
        <p:sp>
          <p:nvSpPr>
            <p:cNvPr id="46" name="Google Shape;46;p19"/>
            <p:cNvSpPr/>
            <p:nvPr/>
          </p:nvSpPr>
          <p:spPr>
            <a:xfrm>
              <a:off x="7822347" y="2325865"/>
              <a:ext cx="87329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MEET THE TEAM TACKLING COVID</a:t>
              </a:r>
              <a:endParaRPr/>
            </a:p>
          </p:txBody>
        </p:sp>
      </p:grpSp>
      <p:sp>
        <p:nvSpPr>
          <p:cNvPr id="47" name="Google Shape;47;p19"/>
          <p:cNvSpPr txBox="1"/>
          <p:nvPr/>
        </p:nvSpPr>
        <p:spPr>
          <a:xfrm>
            <a:off x="5388440" y="5326113"/>
            <a:ext cx="489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3600">
                <a:solidFill>
                  <a:schemeClr val="accent1"/>
                </a:solidFill>
                <a:latin typeface="Cairo"/>
                <a:ea typeface="Cairo"/>
                <a:cs typeface="Cairo"/>
                <a:sym typeface="Cairo"/>
              </a:rPr>
              <a:t>PAMELA MORENO</a:t>
            </a:r>
            <a:endParaRPr/>
          </a:p>
        </p:txBody>
      </p:sp>
      <p:sp>
        <p:nvSpPr>
          <p:cNvPr id="48" name="Google Shape;48;p19"/>
          <p:cNvSpPr/>
          <p:nvPr/>
        </p:nvSpPr>
        <p:spPr>
          <a:xfrm>
            <a:off x="5359872" y="5972444"/>
            <a:ext cx="63753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800">
                <a:solidFill>
                  <a:schemeClr val="dk1"/>
                </a:solidFill>
                <a:latin typeface="Cairo"/>
                <a:ea typeface="Cairo"/>
                <a:cs typeface="Cairo"/>
                <a:sym typeface="Cairo"/>
              </a:rPr>
              <a:t>PYTHON-</a:t>
            </a:r>
            <a:r>
              <a:rPr lang="es-MX" sz="2800">
                <a:solidFill>
                  <a:schemeClr val="dk1"/>
                </a:solidFill>
                <a:latin typeface="Cairo"/>
                <a:ea typeface="Cairo"/>
                <a:cs typeface="Cairo"/>
                <a:sym typeface="Cairo"/>
              </a:rPr>
              <a:t>CRYPTOLOGIST</a:t>
            </a:r>
            <a:r>
              <a:rPr lang="es-MX" sz="2800">
                <a:solidFill>
                  <a:schemeClr val="dk1"/>
                </a:solidFill>
                <a:latin typeface="Cairo"/>
                <a:ea typeface="Cairo"/>
                <a:cs typeface="Cairo"/>
                <a:sym typeface="Cairo"/>
              </a:rPr>
              <a:t>  </a:t>
            </a:r>
            <a:endParaRPr/>
          </a:p>
        </p:txBody>
      </p:sp>
      <p:sp>
        <p:nvSpPr>
          <p:cNvPr id="49" name="Google Shape;49;p19"/>
          <p:cNvSpPr txBox="1"/>
          <p:nvPr/>
        </p:nvSpPr>
        <p:spPr>
          <a:xfrm>
            <a:off x="5388440" y="9548034"/>
            <a:ext cx="489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3600">
                <a:solidFill>
                  <a:schemeClr val="accent1"/>
                </a:solidFill>
                <a:latin typeface="Cairo"/>
                <a:ea typeface="Cairo"/>
                <a:cs typeface="Cairo"/>
                <a:sym typeface="Cairo"/>
              </a:rPr>
              <a:t>JOHN LARDIS </a:t>
            </a:r>
            <a:endParaRPr/>
          </a:p>
        </p:txBody>
      </p:sp>
      <p:sp>
        <p:nvSpPr>
          <p:cNvPr id="50" name="Google Shape;50;p19"/>
          <p:cNvSpPr/>
          <p:nvPr/>
        </p:nvSpPr>
        <p:spPr>
          <a:xfrm>
            <a:off x="5359872" y="10194365"/>
            <a:ext cx="63753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800">
                <a:solidFill>
                  <a:schemeClr val="dk1"/>
                </a:solidFill>
                <a:latin typeface="Cairo"/>
                <a:ea typeface="Cairo"/>
                <a:cs typeface="Cairo"/>
                <a:sym typeface="Cairo"/>
              </a:rPr>
              <a:t>PROJECT INTEGRATION</a:t>
            </a:r>
            <a:endParaRPr/>
          </a:p>
        </p:txBody>
      </p:sp>
      <p:sp>
        <p:nvSpPr>
          <p:cNvPr id="51" name="Google Shape;51;p19"/>
          <p:cNvSpPr txBox="1"/>
          <p:nvPr/>
        </p:nvSpPr>
        <p:spPr>
          <a:xfrm>
            <a:off x="15861703" y="5326113"/>
            <a:ext cx="489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3600">
                <a:solidFill>
                  <a:schemeClr val="accent1"/>
                </a:solidFill>
                <a:latin typeface="Cairo"/>
                <a:ea typeface="Cairo"/>
                <a:cs typeface="Cairo"/>
                <a:sym typeface="Cairo"/>
              </a:rPr>
              <a:t>JAY RICHARDSON</a:t>
            </a:r>
            <a:endParaRPr/>
          </a:p>
        </p:txBody>
      </p:sp>
      <p:sp>
        <p:nvSpPr>
          <p:cNvPr id="52" name="Google Shape;52;p19"/>
          <p:cNvSpPr/>
          <p:nvPr/>
        </p:nvSpPr>
        <p:spPr>
          <a:xfrm>
            <a:off x="15833134" y="5972444"/>
            <a:ext cx="63753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800">
                <a:solidFill>
                  <a:schemeClr val="dk1"/>
                </a:solidFill>
                <a:latin typeface="Cairo"/>
                <a:ea typeface="Cairo"/>
                <a:cs typeface="Cairo"/>
                <a:sym typeface="Cairo"/>
              </a:rPr>
              <a:t>CHIEF</a:t>
            </a:r>
            <a:r>
              <a:rPr lang="es-MX" sz="2800">
                <a:solidFill>
                  <a:schemeClr val="dk1"/>
                </a:solidFill>
                <a:latin typeface="Cairo"/>
                <a:ea typeface="Cairo"/>
                <a:cs typeface="Cairo"/>
                <a:sym typeface="Cairo"/>
              </a:rPr>
              <a:t> ENGINEER </a:t>
            </a:r>
            <a:endParaRPr/>
          </a:p>
        </p:txBody>
      </p:sp>
      <p:sp>
        <p:nvSpPr>
          <p:cNvPr id="53" name="Google Shape;53;p19"/>
          <p:cNvSpPr txBox="1"/>
          <p:nvPr/>
        </p:nvSpPr>
        <p:spPr>
          <a:xfrm>
            <a:off x="15861703" y="9548034"/>
            <a:ext cx="4896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3600">
                <a:solidFill>
                  <a:schemeClr val="accent1"/>
                </a:solidFill>
                <a:latin typeface="Cairo"/>
                <a:ea typeface="Cairo"/>
                <a:cs typeface="Cairo"/>
                <a:sym typeface="Cairo"/>
              </a:rPr>
              <a:t>MICHAEL YIP </a:t>
            </a:r>
            <a:endParaRPr/>
          </a:p>
        </p:txBody>
      </p:sp>
      <p:sp>
        <p:nvSpPr>
          <p:cNvPr id="54" name="Google Shape;54;p19"/>
          <p:cNvSpPr/>
          <p:nvPr/>
        </p:nvSpPr>
        <p:spPr>
          <a:xfrm>
            <a:off x="15833134" y="10194365"/>
            <a:ext cx="6375338"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800">
                <a:solidFill>
                  <a:schemeClr val="dk1"/>
                </a:solidFill>
                <a:latin typeface="Cairo"/>
                <a:ea typeface="Cairo"/>
                <a:cs typeface="Cairo"/>
                <a:sym typeface="Cairo"/>
              </a:rPr>
              <a:t>SMART CONTRACT ENGINEER/HACKER </a:t>
            </a:r>
            <a:endParaRPr/>
          </a:p>
        </p:txBody>
      </p:sp>
      <p:pic>
        <p:nvPicPr>
          <p:cNvPr id="55" name="Google Shape;55;p19"/>
          <p:cNvPicPr preferRelativeResize="0"/>
          <p:nvPr/>
        </p:nvPicPr>
        <p:blipFill rotWithShape="1">
          <a:blip r:embed="rId3">
            <a:alphaModFix/>
          </a:blip>
          <a:srcRect b="0" l="777" r="787" t="0"/>
          <a:stretch/>
        </p:blipFill>
        <p:spPr>
          <a:xfrm>
            <a:off x="2197290" y="4841427"/>
            <a:ext cx="2972700" cy="2972700"/>
          </a:xfrm>
          <a:prstGeom prst="ellipse">
            <a:avLst/>
          </a:prstGeom>
          <a:noFill/>
          <a:ln>
            <a:noFill/>
          </a:ln>
        </p:spPr>
      </p:pic>
      <p:pic>
        <p:nvPicPr>
          <p:cNvPr id="56" name="Google Shape;56;p19"/>
          <p:cNvPicPr preferRelativeResize="0"/>
          <p:nvPr/>
        </p:nvPicPr>
        <p:blipFill rotWithShape="1">
          <a:blip r:embed="rId4">
            <a:alphaModFix/>
          </a:blip>
          <a:srcRect b="0" l="6070" r="6070" t="0"/>
          <a:stretch/>
        </p:blipFill>
        <p:spPr>
          <a:xfrm>
            <a:off x="12670553" y="4835399"/>
            <a:ext cx="2972700" cy="2972700"/>
          </a:xfrm>
          <a:prstGeom prst="ellipse">
            <a:avLst/>
          </a:prstGeom>
          <a:noFill/>
          <a:ln>
            <a:noFill/>
          </a:ln>
        </p:spPr>
      </p:pic>
      <p:pic>
        <p:nvPicPr>
          <p:cNvPr id="57" name="Google Shape;57;p19"/>
          <p:cNvPicPr preferRelativeResize="0"/>
          <p:nvPr/>
        </p:nvPicPr>
        <p:blipFill rotWithShape="1">
          <a:blip r:embed="rId5">
            <a:alphaModFix/>
          </a:blip>
          <a:srcRect b="0" l="5325" r="5325" t="0"/>
          <a:stretch/>
        </p:blipFill>
        <p:spPr>
          <a:xfrm>
            <a:off x="2197290" y="9066762"/>
            <a:ext cx="2972700" cy="2972700"/>
          </a:xfrm>
          <a:prstGeom prst="ellipse">
            <a:avLst/>
          </a:prstGeom>
          <a:noFill/>
          <a:ln>
            <a:noFill/>
          </a:ln>
        </p:spPr>
      </p:pic>
      <p:pic>
        <p:nvPicPr>
          <p:cNvPr id="58" name="Google Shape;58;p19"/>
          <p:cNvPicPr preferRelativeResize="0"/>
          <p:nvPr/>
        </p:nvPicPr>
        <p:blipFill rotWithShape="1">
          <a:blip r:embed="rId6">
            <a:alphaModFix/>
          </a:blip>
          <a:srcRect b="0" l="6468" r="6468" t="0"/>
          <a:stretch/>
        </p:blipFill>
        <p:spPr>
          <a:xfrm>
            <a:off x="12642442" y="9063348"/>
            <a:ext cx="2972700" cy="2972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p:nvPr/>
        </p:nvSpPr>
        <p:spPr>
          <a:xfrm>
            <a:off x="0" y="0"/>
            <a:ext cx="24377649"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nvGrpSpPr>
          <p:cNvPr id="283" name="Google Shape;283;p24"/>
          <p:cNvGrpSpPr/>
          <p:nvPr/>
        </p:nvGrpSpPr>
        <p:grpSpPr>
          <a:xfrm>
            <a:off x="5211644" y="7813789"/>
            <a:ext cx="13954359" cy="3422174"/>
            <a:chOff x="896027" y="3712254"/>
            <a:chExt cx="13954359" cy="3422174"/>
          </a:xfrm>
        </p:grpSpPr>
        <p:sp>
          <p:nvSpPr>
            <p:cNvPr id="284" name="Google Shape;284;p24"/>
            <p:cNvSpPr/>
            <p:nvPr/>
          </p:nvSpPr>
          <p:spPr>
            <a:xfrm>
              <a:off x="5099852" y="3712254"/>
              <a:ext cx="5546711"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1500">
                  <a:solidFill>
                    <a:schemeClr val="accent2"/>
                  </a:solidFill>
                  <a:latin typeface="Cairo"/>
                  <a:ea typeface="Cairo"/>
                  <a:cs typeface="Cairo"/>
                  <a:sym typeface="Cairo"/>
                </a:rPr>
                <a:t>THANKS</a:t>
              </a:r>
              <a:endParaRPr/>
            </a:p>
          </p:txBody>
        </p:sp>
        <p:sp>
          <p:nvSpPr>
            <p:cNvPr id="285" name="Google Shape;285;p24"/>
            <p:cNvSpPr/>
            <p:nvPr/>
          </p:nvSpPr>
          <p:spPr>
            <a:xfrm>
              <a:off x="896027" y="5687878"/>
              <a:ext cx="13954359"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4400">
                  <a:solidFill>
                    <a:schemeClr val="lt1"/>
                  </a:solidFill>
                  <a:latin typeface="Cairo"/>
                  <a:ea typeface="Cairo"/>
                  <a:cs typeface="Cairo"/>
                  <a:sym typeface="Cairo"/>
                </a:rPr>
                <a:t>ChainVax has protected your Covid-Certificate </a:t>
              </a:r>
              <a:endParaRPr/>
            </a:p>
          </p:txBody>
        </p:sp>
      </p:grpSp>
      <p:sp>
        <p:nvSpPr>
          <p:cNvPr id="286" name="Google Shape;286;p24"/>
          <p:cNvSpPr/>
          <p:nvPr/>
        </p:nvSpPr>
        <p:spPr>
          <a:xfrm>
            <a:off x="9021218" y="1"/>
            <a:ext cx="6335210" cy="5333751"/>
          </a:xfrm>
          <a:custGeom>
            <a:rect b="b" l="l" r="r" t="t"/>
            <a:pathLst>
              <a:path extrusionOk="0" h="5333751" w="6335210">
                <a:moveTo>
                  <a:pt x="0" y="0"/>
                </a:moveTo>
                <a:lnTo>
                  <a:pt x="6335210" y="0"/>
                </a:lnTo>
                <a:lnTo>
                  <a:pt x="6335210" y="2166146"/>
                </a:lnTo>
                <a:cubicBezTo>
                  <a:pt x="6335210" y="3915566"/>
                  <a:pt x="4917025" y="5333751"/>
                  <a:pt x="3167605" y="5333751"/>
                </a:cubicBezTo>
                <a:cubicBezTo>
                  <a:pt x="1418185" y="5333751"/>
                  <a:pt x="0" y="3915566"/>
                  <a:pt x="0" y="2166146"/>
                </a:cubicBezTo>
                <a:close/>
              </a:path>
            </a:pathLst>
          </a:custGeom>
          <a:solidFill>
            <a:schemeClr val="accent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grpSp>
        <p:nvGrpSpPr>
          <p:cNvPr id="287" name="Google Shape;287;p24"/>
          <p:cNvGrpSpPr/>
          <p:nvPr/>
        </p:nvGrpSpPr>
        <p:grpSpPr>
          <a:xfrm>
            <a:off x="10313303" y="1891659"/>
            <a:ext cx="3751040" cy="1982448"/>
            <a:chOff x="1029100" y="9584230"/>
            <a:chExt cx="13700615" cy="7240871"/>
          </a:xfrm>
        </p:grpSpPr>
        <p:sp>
          <p:nvSpPr>
            <p:cNvPr id="288" name="Google Shape;288;p24"/>
            <p:cNvSpPr/>
            <p:nvPr/>
          </p:nvSpPr>
          <p:spPr>
            <a:xfrm>
              <a:off x="6695325" y="9931395"/>
              <a:ext cx="8034390" cy="6075388"/>
            </a:xfrm>
            <a:custGeom>
              <a:rect b="b" l="l" r="r" t="t"/>
              <a:pathLst>
                <a:path extrusionOk="0" h="2159" w="2859">
                  <a:moveTo>
                    <a:pt x="2171" y="1104"/>
                  </a:moveTo>
                  <a:lnTo>
                    <a:pt x="2171" y="1104"/>
                  </a:lnTo>
                  <a:cubicBezTo>
                    <a:pt x="2143" y="1077"/>
                    <a:pt x="2167" y="1070"/>
                    <a:pt x="2184" y="1047"/>
                  </a:cubicBezTo>
                  <a:cubicBezTo>
                    <a:pt x="2187" y="1057"/>
                    <a:pt x="2198" y="1057"/>
                    <a:pt x="2211" y="1057"/>
                  </a:cubicBezTo>
                  <a:cubicBezTo>
                    <a:pt x="2218" y="1074"/>
                    <a:pt x="2211" y="1091"/>
                    <a:pt x="2218" y="1104"/>
                  </a:cubicBezTo>
                  <a:cubicBezTo>
                    <a:pt x="2225" y="1091"/>
                    <a:pt x="2235" y="1081"/>
                    <a:pt x="2242" y="1067"/>
                  </a:cubicBezTo>
                  <a:cubicBezTo>
                    <a:pt x="2262" y="1074"/>
                    <a:pt x="2262" y="1043"/>
                    <a:pt x="2272" y="1037"/>
                  </a:cubicBezTo>
                  <a:cubicBezTo>
                    <a:pt x="2289" y="1020"/>
                    <a:pt x="2309" y="1013"/>
                    <a:pt x="2333" y="996"/>
                  </a:cubicBezTo>
                  <a:cubicBezTo>
                    <a:pt x="2391" y="959"/>
                    <a:pt x="2398" y="898"/>
                    <a:pt x="2364" y="840"/>
                  </a:cubicBezTo>
                  <a:cubicBezTo>
                    <a:pt x="2347" y="813"/>
                    <a:pt x="2330" y="803"/>
                    <a:pt x="2320" y="769"/>
                  </a:cubicBezTo>
                  <a:cubicBezTo>
                    <a:pt x="2316" y="752"/>
                    <a:pt x="2330" y="742"/>
                    <a:pt x="2313" y="725"/>
                  </a:cubicBezTo>
                  <a:cubicBezTo>
                    <a:pt x="2303" y="718"/>
                    <a:pt x="2269" y="732"/>
                    <a:pt x="2265" y="715"/>
                  </a:cubicBezTo>
                  <a:cubicBezTo>
                    <a:pt x="2262" y="705"/>
                    <a:pt x="2289" y="681"/>
                    <a:pt x="2296" y="674"/>
                  </a:cubicBezTo>
                  <a:cubicBezTo>
                    <a:pt x="2293" y="725"/>
                    <a:pt x="2337" y="681"/>
                    <a:pt x="2353" y="688"/>
                  </a:cubicBezTo>
                  <a:cubicBezTo>
                    <a:pt x="2357" y="688"/>
                    <a:pt x="2401" y="742"/>
                    <a:pt x="2404" y="745"/>
                  </a:cubicBezTo>
                  <a:cubicBezTo>
                    <a:pt x="2418" y="765"/>
                    <a:pt x="2421" y="820"/>
                    <a:pt x="2455" y="776"/>
                  </a:cubicBezTo>
                  <a:cubicBezTo>
                    <a:pt x="2479" y="745"/>
                    <a:pt x="2438" y="698"/>
                    <a:pt x="2411" y="684"/>
                  </a:cubicBezTo>
                  <a:cubicBezTo>
                    <a:pt x="2425" y="657"/>
                    <a:pt x="2425" y="637"/>
                    <a:pt x="2448" y="616"/>
                  </a:cubicBezTo>
                  <a:cubicBezTo>
                    <a:pt x="2462" y="603"/>
                    <a:pt x="2479" y="599"/>
                    <a:pt x="2492" y="576"/>
                  </a:cubicBezTo>
                  <a:cubicBezTo>
                    <a:pt x="2520" y="525"/>
                    <a:pt x="2509" y="461"/>
                    <a:pt x="2455" y="427"/>
                  </a:cubicBezTo>
                  <a:cubicBezTo>
                    <a:pt x="2411" y="396"/>
                    <a:pt x="2330" y="427"/>
                    <a:pt x="2357" y="349"/>
                  </a:cubicBezTo>
                  <a:cubicBezTo>
                    <a:pt x="2384" y="261"/>
                    <a:pt x="2516" y="376"/>
                    <a:pt x="2523" y="298"/>
                  </a:cubicBezTo>
                  <a:cubicBezTo>
                    <a:pt x="2543" y="305"/>
                    <a:pt x="2547" y="288"/>
                    <a:pt x="2553" y="274"/>
                  </a:cubicBezTo>
                  <a:cubicBezTo>
                    <a:pt x="2577" y="298"/>
                    <a:pt x="2591" y="257"/>
                    <a:pt x="2604" y="267"/>
                  </a:cubicBezTo>
                  <a:cubicBezTo>
                    <a:pt x="2642" y="288"/>
                    <a:pt x="2608" y="305"/>
                    <a:pt x="2611" y="332"/>
                  </a:cubicBezTo>
                  <a:cubicBezTo>
                    <a:pt x="2614" y="372"/>
                    <a:pt x="2655" y="457"/>
                    <a:pt x="2713" y="471"/>
                  </a:cubicBezTo>
                  <a:lnTo>
                    <a:pt x="2713" y="471"/>
                  </a:lnTo>
                  <a:lnTo>
                    <a:pt x="2713" y="471"/>
                  </a:lnTo>
                  <a:cubicBezTo>
                    <a:pt x="2713" y="457"/>
                    <a:pt x="2713" y="440"/>
                    <a:pt x="2716" y="427"/>
                  </a:cubicBezTo>
                  <a:cubicBezTo>
                    <a:pt x="2760" y="406"/>
                    <a:pt x="2709" y="359"/>
                    <a:pt x="2703" y="339"/>
                  </a:cubicBezTo>
                  <a:cubicBezTo>
                    <a:pt x="2699" y="328"/>
                    <a:pt x="2692" y="288"/>
                    <a:pt x="2716" y="315"/>
                  </a:cubicBezTo>
                  <a:cubicBezTo>
                    <a:pt x="2719" y="315"/>
                    <a:pt x="2797" y="264"/>
                    <a:pt x="2797" y="264"/>
                  </a:cubicBezTo>
                  <a:cubicBezTo>
                    <a:pt x="2801" y="244"/>
                    <a:pt x="2764" y="230"/>
                    <a:pt x="2774" y="200"/>
                  </a:cubicBezTo>
                  <a:cubicBezTo>
                    <a:pt x="2801" y="206"/>
                    <a:pt x="2831" y="220"/>
                    <a:pt x="2858" y="217"/>
                  </a:cubicBezTo>
                  <a:cubicBezTo>
                    <a:pt x="2848" y="196"/>
                    <a:pt x="2808" y="166"/>
                    <a:pt x="2780" y="176"/>
                  </a:cubicBezTo>
                  <a:cubicBezTo>
                    <a:pt x="2777" y="156"/>
                    <a:pt x="2682" y="145"/>
                    <a:pt x="2662" y="142"/>
                  </a:cubicBezTo>
                  <a:cubicBezTo>
                    <a:pt x="2611" y="128"/>
                    <a:pt x="2567" y="135"/>
                    <a:pt x="2516" y="135"/>
                  </a:cubicBezTo>
                  <a:cubicBezTo>
                    <a:pt x="2462" y="132"/>
                    <a:pt x="2408" y="125"/>
                    <a:pt x="2353" y="115"/>
                  </a:cubicBezTo>
                  <a:cubicBezTo>
                    <a:pt x="2303" y="108"/>
                    <a:pt x="2249" y="115"/>
                    <a:pt x="2198" y="105"/>
                  </a:cubicBezTo>
                  <a:cubicBezTo>
                    <a:pt x="2177" y="105"/>
                    <a:pt x="2164" y="91"/>
                    <a:pt x="2143" y="91"/>
                  </a:cubicBezTo>
                  <a:cubicBezTo>
                    <a:pt x="2089" y="84"/>
                    <a:pt x="2130" y="98"/>
                    <a:pt x="2079" y="108"/>
                  </a:cubicBezTo>
                  <a:cubicBezTo>
                    <a:pt x="2035" y="115"/>
                    <a:pt x="1998" y="105"/>
                    <a:pt x="1954" y="98"/>
                  </a:cubicBezTo>
                  <a:cubicBezTo>
                    <a:pt x="1927" y="91"/>
                    <a:pt x="1672" y="84"/>
                    <a:pt x="1689" y="54"/>
                  </a:cubicBezTo>
                  <a:lnTo>
                    <a:pt x="1689" y="54"/>
                  </a:lnTo>
                  <a:cubicBezTo>
                    <a:pt x="1700" y="0"/>
                    <a:pt x="1523" y="20"/>
                    <a:pt x="1493" y="30"/>
                  </a:cubicBezTo>
                  <a:cubicBezTo>
                    <a:pt x="1435" y="50"/>
                    <a:pt x="1371" y="84"/>
                    <a:pt x="1310" y="88"/>
                  </a:cubicBezTo>
                  <a:cubicBezTo>
                    <a:pt x="1323" y="115"/>
                    <a:pt x="1347" y="166"/>
                    <a:pt x="1300" y="139"/>
                  </a:cubicBezTo>
                  <a:cubicBezTo>
                    <a:pt x="1290" y="135"/>
                    <a:pt x="1293" y="105"/>
                    <a:pt x="1283" y="101"/>
                  </a:cubicBezTo>
                  <a:cubicBezTo>
                    <a:pt x="1262" y="98"/>
                    <a:pt x="1262" y="112"/>
                    <a:pt x="1266" y="125"/>
                  </a:cubicBezTo>
                  <a:cubicBezTo>
                    <a:pt x="1262" y="122"/>
                    <a:pt x="1256" y="122"/>
                    <a:pt x="1252" y="125"/>
                  </a:cubicBezTo>
                  <a:cubicBezTo>
                    <a:pt x="1242" y="112"/>
                    <a:pt x="1232" y="101"/>
                    <a:pt x="1218" y="91"/>
                  </a:cubicBezTo>
                  <a:cubicBezTo>
                    <a:pt x="1191" y="98"/>
                    <a:pt x="1164" y="115"/>
                    <a:pt x="1212" y="142"/>
                  </a:cubicBezTo>
                  <a:cubicBezTo>
                    <a:pt x="1198" y="179"/>
                    <a:pt x="1151" y="142"/>
                    <a:pt x="1127" y="142"/>
                  </a:cubicBezTo>
                  <a:cubicBezTo>
                    <a:pt x="1096" y="139"/>
                    <a:pt x="1046" y="145"/>
                    <a:pt x="1012" y="152"/>
                  </a:cubicBezTo>
                  <a:cubicBezTo>
                    <a:pt x="957" y="162"/>
                    <a:pt x="869" y="244"/>
                    <a:pt x="825" y="210"/>
                  </a:cubicBezTo>
                  <a:cubicBezTo>
                    <a:pt x="836" y="203"/>
                    <a:pt x="849" y="213"/>
                    <a:pt x="853" y="196"/>
                  </a:cubicBezTo>
                  <a:cubicBezTo>
                    <a:pt x="893" y="183"/>
                    <a:pt x="836" y="149"/>
                    <a:pt x="819" y="142"/>
                  </a:cubicBezTo>
                  <a:cubicBezTo>
                    <a:pt x="775" y="122"/>
                    <a:pt x="714" y="108"/>
                    <a:pt x="663" y="115"/>
                  </a:cubicBezTo>
                  <a:cubicBezTo>
                    <a:pt x="615" y="122"/>
                    <a:pt x="449" y="217"/>
                    <a:pt x="456" y="267"/>
                  </a:cubicBezTo>
                  <a:cubicBezTo>
                    <a:pt x="422" y="274"/>
                    <a:pt x="416" y="288"/>
                    <a:pt x="429" y="325"/>
                  </a:cubicBezTo>
                  <a:cubicBezTo>
                    <a:pt x="466" y="267"/>
                    <a:pt x="541" y="450"/>
                    <a:pt x="581" y="369"/>
                  </a:cubicBezTo>
                  <a:cubicBezTo>
                    <a:pt x="625" y="376"/>
                    <a:pt x="605" y="291"/>
                    <a:pt x="609" y="278"/>
                  </a:cubicBezTo>
                  <a:cubicBezTo>
                    <a:pt x="619" y="250"/>
                    <a:pt x="656" y="247"/>
                    <a:pt x="659" y="220"/>
                  </a:cubicBezTo>
                  <a:cubicBezTo>
                    <a:pt x="690" y="223"/>
                    <a:pt x="609" y="294"/>
                    <a:pt x="693" y="294"/>
                  </a:cubicBezTo>
                  <a:cubicBezTo>
                    <a:pt x="693" y="294"/>
                    <a:pt x="636" y="362"/>
                    <a:pt x="632" y="369"/>
                  </a:cubicBezTo>
                  <a:cubicBezTo>
                    <a:pt x="612" y="389"/>
                    <a:pt x="619" y="393"/>
                    <a:pt x="585" y="396"/>
                  </a:cubicBezTo>
                  <a:cubicBezTo>
                    <a:pt x="548" y="403"/>
                    <a:pt x="510" y="386"/>
                    <a:pt x="476" y="403"/>
                  </a:cubicBezTo>
                  <a:cubicBezTo>
                    <a:pt x="459" y="396"/>
                    <a:pt x="416" y="433"/>
                    <a:pt x="403" y="440"/>
                  </a:cubicBezTo>
                  <a:cubicBezTo>
                    <a:pt x="372" y="464"/>
                    <a:pt x="355" y="474"/>
                    <a:pt x="315" y="481"/>
                  </a:cubicBezTo>
                  <a:cubicBezTo>
                    <a:pt x="318" y="488"/>
                    <a:pt x="321" y="491"/>
                    <a:pt x="325" y="498"/>
                  </a:cubicBezTo>
                  <a:cubicBezTo>
                    <a:pt x="318" y="508"/>
                    <a:pt x="281" y="501"/>
                    <a:pt x="281" y="511"/>
                  </a:cubicBezTo>
                  <a:cubicBezTo>
                    <a:pt x="277" y="522"/>
                    <a:pt x="294" y="522"/>
                    <a:pt x="298" y="532"/>
                  </a:cubicBezTo>
                  <a:cubicBezTo>
                    <a:pt x="288" y="535"/>
                    <a:pt x="277" y="538"/>
                    <a:pt x="267" y="542"/>
                  </a:cubicBezTo>
                  <a:cubicBezTo>
                    <a:pt x="281" y="559"/>
                    <a:pt x="308" y="566"/>
                    <a:pt x="301" y="596"/>
                  </a:cubicBezTo>
                  <a:cubicBezTo>
                    <a:pt x="274" y="627"/>
                    <a:pt x="244" y="589"/>
                    <a:pt x="213" y="610"/>
                  </a:cubicBezTo>
                  <a:cubicBezTo>
                    <a:pt x="176" y="610"/>
                    <a:pt x="169" y="684"/>
                    <a:pt x="176" y="708"/>
                  </a:cubicBezTo>
                  <a:cubicBezTo>
                    <a:pt x="189" y="749"/>
                    <a:pt x="206" y="728"/>
                    <a:pt x="240" y="749"/>
                  </a:cubicBezTo>
                  <a:cubicBezTo>
                    <a:pt x="254" y="738"/>
                    <a:pt x="291" y="738"/>
                    <a:pt x="308" y="732"/>
                  </a:cubicBezTo>
                  <a:cubicBezTo>
                    <a:pt x="328" y="721"/>
                    <a:pt x="342" y="708"/>
                    <a:pt x="355" y="694"/>
                  </a:cubicBezTo>
                  <a:cubicBezTo>
                    <a:pt x="372" y="674"/>
                    <a:pt x="376" y="650"/>
                    <a:pt x="399" y="637"/>
                  </a:cubicBezTo>
                  <a:cubicBezTo>
                    <a:pt x="429" y="623"/>
                    <a:pt x="442" y="630"/>
                    <a:pt x="466" y="606"/>
                  </a:cubicBezTo>
                  <a:cubicBezTo>
                    <a:pt x="497" y="623"/>
                    <a:pt x="558" y="694"/>
                    <a:pt x="585" y="694"/>
                  </a:cubicBezTo>
                  <a:cubicBezTo>
                    <a:pt x="642" y="691"/>
                    <a:pt x="537" y="596"/>
                    <a:pt x="524" y="586"/>
                  </a:cubicBezTo>
                  <a:cubicBezTo>
                    <a:pt x="561" y="603"/>
                    <a:pt x="592" y="650"/>
                    <a:pt x="625" y="660"/>
                  </a:cubicBezTo>
                  <a:cubicBezTo>
                    <a:pt x="625" y="671"/>
                    <a:pt x="663" y="735"/>
                    <a:pt x="676" y="738"/>
                  </a:cubicBezTo>
                  <a:cubicBezTo>
                    <a:pt x="697" y="738"/>
                    <a:pt x="717" y="701"/>
                    <a:pt x="700" y="688"/>
                  </a:cubicBezTo>
                  <a:cubicBezTo>
                    <a:pt x="714" y="688"/>
                    <a:pt x="731" y="681"/>
                    <a:pt x="731" y="667"/>
                  </a:cubicBezTo>
                  <a:cubicBezTo>
                    <a:pt x="758" y="650"/>
                    <a:pt x="747" y="694"/>
                    <a:pt x="754" y="708"/>
                  </a:cubicBezTo>
                  <a:cubicBezTo>
                    <a:pt x="764" y="732"/>
                    <a:pt x="768" y="738"/>
                    <a:pt x="795" y="749"/>
                  </a:cubicBezTo>
                  <a:cubicBezTo>
                    <a:pt x="853" y="769"/>
                    <a:pt x="927" y="718"/>
                    <a:pt x="903" y="806"/>
                  </a:cubicBezTo>
                  <a:cubicBezTo>
                    <a:pt x="876" y="813"/>
                    <a:pt x="890" y="833"/>
                    <a:pt x="866" y="843"/>
                  </a:cubicBezTo>
                  <a:cubicBezTo>
                    <a:pt x="842" y="854"/>
                    <a:pt x="798" y="843"/>
                    <a:pt x="775" y="840"/>
                  </a:cubicBezTo>
                  <a:cubicBezTo>
                    <a:pt x="747" y="837"/>
                    <a:pt x="686" y="806"/>
                    <a:pt x="663" y="809"/>
                  </a:cubicBezTo>
                  <a:cubicBezTo>
                    <a:pt x="639" y="813"/>
                    <a:pt x="653" y="837"/>
                    <a:pt x="629" y="847"/>
                  </a:cubicBezTo>
                  <a:cubicBezTo>
                    <a:pt x="585" y="864"/>
                    <a:pt x="514" y="806"/>
                    <a:pt x="504" y="776"/>
                  </a:cubicBezTo>
                  <a:cubicBezTo>
                    <a:pt x="490" y="745"/>
                    <a:pt x="514" y="745"/>
                    <a:pt x="480" y="728"/>
                  </a:cubicBezTo>
                  <a:cubicBezTo>
                    <a:pt x="459" y="721"/>
                    <a:pt x="416" y="738"/>
                    <a:pt x="393" y="742"/>
                  </a:cubicBezTo>
                  <a:cubicBezTo>
                    <a:pt x="321" y="755"/>
                    <a:pt x="247" y="752"/>
                    <a:pt x="193" y="799"/>
                  </a:cubicBezTo>
                  <a:cubicBezTo>
                    <a:pt x="152" y="833"/>
                    <a:pt x="145" y="871"/>
                    <a:pt x="111" y="904"/>
                  </a:cubicBezTo>
                  <a:cubicBezTo>
                    <a:pt x="64" y="955"/>
                    <a:pt x="27" y="1003"/>
                    <a:pt x="23" y="1070"/>
                  </a:cubicBezTo>
                  <a:cubicBezTo>
                    <a:pt x="23" y="1118"/>
                    <a:pt x="0" y="1179"/>
                    <a:pt x="23" y="1226"/>
                  </a:cubicBezTo>
                  <a:cubicBezTo>
                    <a:pt x="30" y="1247"/>
                    <a:pt x="61" y="1274"/>
                    <a:pt x="74" y="1294"/>
                  </a:cubicBezTo>
                  <a:cubicBezTo>
                    <a:pt x="95" y="1321"/>
                    <a:pt x="118" y="1358"/>
                    <a:pt x="155" y="1372"/>
                  </a:cubicBezTo>
                  <a:cubicBezTo>
                    <a:pt x="223" y="1392"/>
                    <a:pt x="301" y="1321"/>
                    <a:pt x="369" y="1338"/>
                  </a:cubicBezTo>
                  <a:cubicBezTo>
                    <a:pt x="386" y="1342"/>
                    <a:pt x="416" y="1365"/>
                    <a:pt x="429" y="1375"/>
                  </a:cubicBezTo>
                  <a:cubicBezTo>
                    <a:pt x="459" y="1396"/>
                    <a:pt x="480" y="1389"/>
                    <a:pt x="476" y="1440"/>
                  </a:cubicBezTo>
                  <a:cubicBezTo>
                    <a:pt x="476" y="1487"/>
                    <a:pt x="463" y="1474"/>
                    <a:pt x="490" y="1518"/>
                  </a:cubicBezTo>
                  <a:cubicBezTo>
                    <a:pt x="507" y="1548"/>
                    <a:pt x="520" y="1575"/>
                    <a:pt x="531" y="1606"/>
                  </a:cubicBezTo>
                  <a:cubicBezTo>
                    <a:pt x="541" y="1636"/>
                    <a:pt x="548" y="1667"/>
                    <a:pt x="544" y="1697"/>
                  </a:cubicBezTo>
                  <a:cubicBezTo>
                    <a:pt x="537" y="1735"/>
                    <a:pt x="510" y="1762"/>
                    <a:pt x="514" y="1802"/>
                  </a:cubicBezTo>
                  <a:cubicBezTo>
                    <a:pt x="517" y="1840"/>
                    <a:pt x="551" y="1874"/>
                    <a:pt x="561" y="1907"/>
                  </a:cubicBezTo>
                  <a:cubicBezTo>
                    <a:pt x="568" y="1938"/>
                    <a:pt x="561" y="1975"/>
                    <a:pt x="575" y="2002"/>
                  </a:cubicBezTo>
                  <a:cubicBezTo>
                    <a:pt x="585" y="2029"/>
                    <a:pt x="609" y="2050"/>
                    <a:pt x="619" y="2080"/>
                  </a:cubicBezTo>
                  <a:cubicBezTo>
                    <a:pt x="625" y="2101"/>
                    <a:pt x="622" y="2128"/>
                    <a:pt x="642" y="2138"/>
                  </a:cubicBezTo>
                  <a:cubicBezTo>
                    <a:pt x="680" y="2158"/>
                    <a:pt x="764" y="2117"/>
                    <a:pt x="785" y="2090"/>
                  </a:cubicBezTo>
                  <a:lnTo>
                    <a:pt x="785" y="2090"/>
                  </a:lnTo>
                  <a:cubicBezTo>
                    <a:pt x="829" y="2043"/>
                    <a:pt x="876" y="2009"/>
                    <a:pt x="907" y="1951"/>
                  </a:cubicBezTo>
                  <a:cubicBezTo>
                    <a:pt x="941" y="1894"/>
                    <a:pt x="927" y="1843"/>
                    <a:pt x="975" y="1796"/>
                  </a:cubicBezTo>
                  <a:cubicBezTo>
                    <a:pt x="1039" y="1728"/>
                    <a:pt x="1019" y="1694"/>
                    <a:pt x="1008" y="1613"/>
                  </a:cubicBezTo>
                  <a:cubicBezTo>
                    <a:pt x="998" y="1538"/>
                    <a:pt x="1042" y="1501"/>
                    <a:pt x="1086" y="1447"/>
                  </a:cubicBezTo>
                  <a:cubicBezTo>
                    <a:pt x="1124" y="1396"/>
                    <a:pt x="1185" y="1342"/>
                    <a:pt x="1201" y="1281"/>
                  </a:cubicBezTo>
                  <a:cubicBezTo>
                    <a:pt x="1225" y="1196"/>
                    <a:pt x="1144" y="1253"/>
                    <a:pt x="1090" y="1240"/>
                  </a:cubicBezTo>
                  <a:cubicBezTo>
                    <a:pt x="1042" y="1223"/>
                    <a:pt x="883" y="935"/>
                    <a:pt x="903" y="928"/>
                  </a:cubicBezTo>
                  <a:cubicBezTo>
                    <a:pt x="913" y="931"/>
                    <a:pt x="920" y="935"/>
                    <a:pt x="930" y="931"/>
                  </a:cubicBezTo>
                  <a:cubicBezTo>
                    <a:pt x="978" y="1026"/>
                    <a:pt x="1029" y="1121"/>
                    <a:pt x="1086" y="1209"/>
                  </a:cubicBezTo>
                  <a:cubicBezTo>
                    <a:pt x="1117" y="1209"/>
                    <a:pt x="1232" y="1152"/>
                    <a:pt x="1259" y="1125"/>
                  </a:cubicBezTo>
                  <a:lnTo>
                    <a:pt x="1259" y="1125"/>
                  </a:lnTo>
                  <a:lnTo>
                    <a:pt x="1259" y="1125"/>
                  </a:lnTo>
                  <a:cubicBezTo>
                    <a:pt x="1286" y="1104"/>
                    <a:pt x="1347" y="1057"/>
                    <a:pt x="1340" y="1020"/>
                  </a:cubicBezTo>
                  <a:cubicBezTo>
                    <a:pt x="1337" y="1006"/>
                    <a:pt x="1286" y="945"/>
                    <a:pt x="1273" y="938"/>
                  </a:cubicBezTo>
                  <a:cubicBezTo>
                    <a:pt x="1300" y="945"/>
                    <a:pt x="1310" y="962"/>
                    <a:pt x="1340" y="965"/>
                  </a:cubicBezTo>
                  <a:cubicBezTo>
                    <a:pt x="1374" y="969"/>
                    <a:pt x="1401" y="959"/>
                    <a:pt x="1435" y="972"/>
                  </a:cubicBezTo>
                  <a:cubicBezTo>
                    <a:pt x="1466" y="982"/>
                    <a:pt x="1486" y="1003"/>
                    <a:pt x="1506" y="1023"/>
                  </a:cubicBezTo>
                  <a:cubicBezTo>
                    <a:pt x="1517" y="1037"/>
                    <a:pt x="1527" y="1047"/>
                    <a:pt x="1540" y="1053"/>
                  </a:cubicBezTo>
                  <a:cubicBezTo>
                    <a:pt x="1550" y="1050"/>
                    <a:pt x="1561" y="1047"/>
                    <a:pt x="1571" y="1043"/>
                  </a:cubicBezTo>
                  <a:cubicBezTo>
                    <a:pt x="1594" y="1060"/>
                    <a:pt x="1581" y="1087"/>
                    <a:pt x="1584" y="1111"/>
                  </a:cubicBezTo>
                  <a:cubicBezTo>
                    <a:pt x="1591" y="1145"/>
                    <a:pt x="1615" y="1179"/>
                    <a:pt x="1628" y="1209"/>
                  </a:cubicBezTo>
                  <a:cubicBezTo>
                    <a:pt x="1645" y="1257"/>
                    <a:pt x="1656" y="1335"/>
                    <a:pt x="1710" y="1267"/>
                  </a:cubicBezTo>
                  <a:lnTo>
                    <a:pt x="1710" y="1267"/>
                  </a:lnTo>
                  <a:cubicBezTo>
                    <a:pt x="1730" y="1233"/>
                    <a:pt x="1716" y="1192"/>
                    <a:pt x="1730" y="1152"/>
                  </a:cubicBezTo>
                  <a:cubicBezTo>
                    <a:pt x="1744" y="1104"/>
                    <a:pt x="1805" y="1053"/>
                    <a:pt x="1849" y="1026"/>
                  </a:cubicBezTo>
                  <a:cubicBezTo>
                    <a:pt x="1886" y="1040"/>
                    <a:pt x="1899" y="1040"/>
                    <a:pt x="1927" y="1074"/>
                  </a:cubicBezTo>
                  <a:cubicBezTo>
                    <a:pt x="1940" y="1091"/>
                    <a:pt x="1960" y="1138"/>
                    <a:pt x="1974" y="1148"/>
                  </a:cubicBezTo>
                  <a:cubicBezTo>
                    <a:pt x="1974" y="1148"/>
                    <a:pt x="1991" y="1165"/>
                    <a:pt x="1988" y="1162"/>
                  </a:cubicBezTo>
                  <a:cubicBezTo>
                    <a:pt x="1988" y="1159"/>
                    <a:pt x="2011" y="1159"/>
                    <a:pt x="2021" y="1169"/>
                  </a:cubicBezTo>
                  <a:cubicBezTo>
                    <a:pt x="2055" y="1199"/>
                    <a:pt x="2018" y="1260"/>
                    <a:pt x="2045" y="1294"/>
                  </a:cubicBezTo>
                  <a:cubicBezTo>
                    <a:pt x="2059" y="1274"/>
                    <a:pt x="2055" y="1233"/>
                    <a:pt x="2062" y="1209"/>
                  </a:cubicBezTo>
                  <a:cubicBezTo>
                    <a:pt x="2069" y="1209"/>
                    <a:pt x="2065" y="1250"/>
                    <a:pt x="2076" y="1257"/>
                  </a:cubicBezTo>
                  <a:cubicBezTo>
                    <a:pt x="2086" y="1247"/>
                    <a:pt x="2076" y="1233"/>
                    <a:pt x="2086" y="1226"/>
                  </a:cubicBezTo>
                  <a:cubicBezTo>
                    <a:pt x="2120" y="1253"/>
                    <a:pt x="2140" y="1314"/>
                    <a:pt x="2184" y="1267"/>
                  </a:cubicBezTo>
                  <a:lnTo>
                    <a:pt x="2184" y="1267"/>
                  </a:lnTo>
                  <a:cubicBezTo>
                    <a:pt x="2204" y="1264"/>
                    <a:pt x="2228" y="1219"/>
                    <a:pt x="2228" y="1203"/>
                  </a:cubicBezTo>
                  <a:cubicBezTo>
                    <a:pt x="2231" y="1169"/>
                    <a:pt x="2191" y="1128"/>
                    <a:pt x="2171" y="1104"/>
                  </a:cubicBezTo>
                  <a:close/>
                  <a:moveTo>
                    <a:pt x="1273" y="142"/>
                  </a:moveTo>
                  <a:lnTo>
                    <a:pt x="1273" y="142"/>
                  </a:lnTo>
                  <a:cubicBezTo>
                    <a:pt x="1273" y="139"/>
                    <a:pt x="1273" y="135"/>
                    <a:pt x="1269" y="132"/>
                  </a:cubicBezTo>
                  <a:cubicBezTo>
                    <a:pt x="1273" y="135"/>
                    <a:pt x="1273" y="139"/>
                    <a:pt x="1273" y="142"/>
                  </a:cubicBezTo>
                  <a:close/>
                  <a:moveTo>
                    <a:pt x="1249" y="945"/>
                  </a:moveTo>
                  <a:lnTo>
                    <a:pt x="1249" y="945"/>
                  </a:lnTo>
                  <a:cubicBezTo>
                    <a:pt x="1225" y="955"/>
                    <a:pt x="1242" y="972"/>
                    <a:pt x="1212" y="976"/>
                  </a:cubicBezTo>
                  <a:cubicBezTo>
                    <a:pt x="1174" y="982"/>
                    <a:pt x="1164" y="925"/>
                    <a:pt x="1154" y="901"/>
                  </a:cubicBezTo>
                  <a:cubicBezTo>
                    <a:pt x="1164" y="904"/>
                    <a:pt x="1174" y="915"/>
                    <a:pt x="1185" y="911"/>
                  </a:cubicBezTo>
                  <a:cubicBezTo>
                    <a:pt x="1195" y="945"/>
                    <a:pt x="1246" y="935"/>
                    <a:pt x="1269" y="938"/>
                  </a:cubicBezTo>
                  <a:cubicBezTo>
                    <a:pt x="1262" y="942"/>
                    <a:pt x="1256" y="942"/>
                    <a:pt x="1249" y="94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 name="Google Shape;289;p24"/>
            <p:cNvSpPr/>
            <p:nvPr/>
          </p:nvSpPr>
          <p:spPr>
            <a:xfrm>
              <a:off x="3546043" y="13204666"/>
              <a:ext cx="2578940" cy="3620435"/>
            </a:xfrm>
            <a:custGeom>
              <a:rect b="b" l="l" r="r" t="t"/>
              <a:pathLst>
                <a:path extrusionOk="0" h="1288" w="916">
                  <a:moveTo>
                    <a:pt x="878" y="359"/>
                  </a:moveTo>
                  <a:lnTo>
                    <a:pt x="878" y="359"/>
                  </a:lnTo>
                  <a:cubicBezTo>
                    <a:pt x="814" y="312"/>
                    <a:pt x="739" y="302"/>
                    <a:pt x="665" y="274"/>
                  </a:cubicBezTo>
                  <a:cubicBezTo>
                    <a:pt x="624" y="257"/>
                    <a:pt x="617" y="268"/>
                    <a:pt x="600" y="234"/>
                  </a:cubicBezTo>
                  <a:cubicBezTo>
                    <a:pt x="580" y="203"/>
                    <a:pt x="590" y="183"/>
                    <a:pt x="553" y="159"/>
                  </a:cubicBezTo>
                  <a:cubicBezTo>
                    <a:pt x="529" y="146"/>
                    <a:pt x="502" y="139"/>
                    <a:pt x="475" y="125"/>
                  </a:cubicBezTo>
                  <a:cubicBezTo>
                    <a:pt x="438" y="102"/>
                    <a:pt x="400" y="64"/>
                    <a:pt x="356" y="51"/>
                  </a:cubicBezTo>
                  <a:cubicBezTo>
                    <a:pt x="329" y="41"/>
                    <a:pt x="292" y="41"/>
                    <a:pt x="261" y="37"/>
                  </a:cubicBezTo>
                  <a:cubicBezTo>
                    <a:pt x="228" y="30"/>
                    <a:pt x="221" y="24"/>
                    <a:pt x="200" y="47"/>
                  </a:cubicBezTo>
                  <a:cubicBezTo>
                    <a:pt x="173" y="0"/>
                    <a:pt x="99" y="64"/>
                    <a:pt x="85" y="98"/>
                  </a:cubicBezTo>
                  <a:cubicBezTo>
                    <a:pt x="75" y="122"/>
                    <a:pt x="92" y="132"/>
                    <a:pt x="89" y="156"/>
                  </a:cubicBezTo>
                  <a:cubicBezTo>
                    <a:pt x="85" y="193"/>
                    <a:pt x="44" y="227"/>
                    <a:pt x="28" y="261"/>
                  </a:cubicBezTo>
                  <a:cubicBezTo>
                    <a:pt x="11" y="291"/>
                    <a:pt x="14" y="305"/>
                    <a:pt x="14" y="339"/>
                  </a:cubicBezTo>
                  <a:cubicBezTo>
                    <a:pt x="14" y="349"/>
                    <a:pt x="0" y="352"/>
                    <a:pt x="0" y="369"/>
                  </a:cubicBezTo>
                  <a:cubicBezTo>
                    <a:pt x="4" y="379"/>
                    <a:pt x="21" y="393"/>
                    <a:pt x="31" y="403"/>
                  </a:cubicBezTo>
                  <a:cubicBezTo>
                    <a:pt x="72" y="461"/>
                    <a:pt x="89" y="522"/>
                    <a:pt x="150" y="569"/>
                  </a:cubicBezTo>
                  <a:cubicBezTo>
                    <a:pt x="173" y="586"/>
                    <a:pt x="211" y="596"/>
                    <a:pt x="231" y="620"/>
                  </a:cubicBezTo>
                  <a:cubicBezTo>
                    <a:pt x="261" y="647"/>
                    <a:pt x="248" y="671"/>
                    <a:pt x="248" y="712"/>
                  </a:cubicBezTo>
                  <a:cubicBezTo>
                    <a:pt x="248" y="800"/>
                    <a:pt x="255" y="891"/>
                    <a:pt x="265" y="979"/>
                  </a:cubicBezTo>
                  <a:cubicBezTo>
                    <a:pt x="272" y="1020"/>
                    <a:pt x="278" y="1047"/>
                    <a:pt x="299" y="1084"/>
                  </a:cubicBezTo>
                  <a:cubicBezTo>
                    <a:pt x="305" y="1094"/>
                    <a:pt x="319" y="1105"/>
                    <a:pt x="322" y="1118"/>
                  </a:cubicBezTo>
                  <a:cubicBezTo>
                    <a:pt x="326" y="1138"/>
                    <a:pt x="309" y="1152"/>
                    <a:pt x="309" y="1165"/>
                  </a:cubicBezTo>
                  <a:cubicBezTo>
                    <a:pt x="316" y="1223"/>
                    <a:pt x="380" y="1287"/>
                    <a:pt x="441" y="1287"/>
                  </a:cubicBezTo>
                  <a:cubicBezTo>
                    <a:pt x="441" y="1274"/>
                    <a:pt x="438" y="1260"/>
                    <a:pt x="441" y="1243"/>
                  </a:cubicBezTo>
                  <a:cubicBezTo>
                    <a:pt x="492" y="1223"/>
                    <a:pt x="455" y="1179"/>
                    <a:pt x="451" y="1145"/>
                  </a:cubicBezTo>
                  <a:cubicBezTo>
                    <a:pt x="448" y="1132"/>
                    <a:pt x="461" y="1061"/>
                    <a:pt x="468" y="1047"/>
                  </a:cubicBezTo>
                  <a:cubicBezTo>
                    <a:pt x="482" y="1030"/>
                    <a:pt x="600" y="986"/>
                    <a:pt x="539" y="952"/>
                  </a:cubicBezTo>
                  <a:cubicBezTo>
                    <a:pt x="580" y="962"/>
                    <a:pt x="610" y="901"/>
                    <a:pt x="631" y="874"/>
                  </a:cubicBezTo>
                  <a:cubicBezTo>
                    <a:pt x="651" y="844"/>
                    <a:pt x="661" y="813"/>
                    <a:pt x="671" y="779"/>
                  </a:cubicBezTo>
                  <a:cubicBezTo>
                    <a:pt x="692" y="735"/>
                    <a:pt x="692" y="742"/>
                    <a:pt x="732" y="722"/>
                  </a:cubicBezTo>
                  <a:cubicBezTo>
                    <a:pt x="854" y="657"/>
                    <a:pt x="797" y="539"/>
                    <a:pt x="871" y="440"/>
                  </a:cubicBezTo>
                  <a:lnTo>
                    <a:pt x="871" y="440"/>
                  </a:lnTo>
                  <a:cubicBezTo>
                    <a:pt x="895" y="413"/>
                    <a:pt x="915" y="383"/>
                    <a:pt x="878" y="359"/>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 name="Google Shape;290;p24"/>
            <p:cNvSpPr/>
            <p:nvPr/>
          </p:nvSpPr>
          <p:spPr>
            <a:xfrm>
              <a:off x="12398750" y="14357753"/>
              <a:ext cx="2157383" cy="1562243"/>
            </a:xfrm>
            <a:custGeom>
              <a:rect b="b" l="l" r="r" t="t"/>
              <a:pathLst>
                <a:path extrusionOk="0" h="557" w="766">
                  <a:moveTo>
                    <a:pt x="654" y="105"/>
                  </a:moveTo>
                  <a:lnTo>
                    <a:pt x="654" y="105"/>
                  </a:lnTo>
                  <a:cubicBezTo>
                    <a:pt x="647" y="82"/>
                    <a:pt x="643" y="51"/>
                    <a:pt x="610" y="44"/>
                  </a:cubicBezTo>
                  <a:cubicBezTo>
                    <a:pt x="606" y="38"/>
                    <a:pt x="606" y="27"/>
                    <a:pt x="593" y="24"/>
                  </a:cubicBezTo>
                  <a:cubicBezTo>
                    <a:pt x="582" y="65"/>
                    <a:pt x="528" y="170"/>
                    <a:pt x="488" y="82"/>
                  </a:cubicBezTo>
                  <a:cubicBezTo>
                    <a:pt x="474" y="61"/>
                    <a:pt x="494" y="34"/>
                    <a:pt x="471" y="21"/>
                  </a:cubicBezTo>
                  <a:cubicBezTo>
                    <a:pt x="440" y="0"/>
                    <a:pt x="403" y="31"/>
                    <a:pt x="379" y="44"/>
                  </a:cubicBezTo>
                  <a:cubicBezTo>
                    <a:pt x="366" y="51"/>
                    <a:pt x="366" y="61"/>
                    <a:pt x="349" y="65"/>
                  </a:cubicBezTo>
                  <a:cubicBezTo>
                    <a:pt x="332" y="68"/>
                    <a:pt x="318" y="58"/>
                    <a:pt x="301" y="61"/>
                  </a:cubicBezTo>
                  <a:cubicBezTo>
                    <a:pt x="267" y="68"/>
                    <a:pt x="240" y="102"/>
                    <a:pt x="213" y="122"/>
                  </a:cubicBezTo>
                  <a:cubicBezTo>
                    <a:pt x="189" y="146"/>
                    <a:pt x="172" y="160"/>
                    <a:pt x="142" y="173"/>
                  </a:cubicBezTo>
                  <a:cubicBezTo>
                    <a:pt x="122" y="183"/>
                    <a:pt x="61" y="193"/>
                    <a:pt x="54" y="221"/>
                  </a:cubicBezTo>
                  <a:cubicBezTo>
                    <a:pt x="0" y="244"/>
                    <a:pt x="10" y="332"/>
                    <a:pt x="10" y="383"/>
                  </a:cubicBezTo>
                  <a:cubicBezTo>
                    <a:pt x="10" y="390"/>
                    <a:pt x="3" y="468"/>
                    <a:pt x="0" y="465"/>
                  </a:cubicBezTo>
                  <a:cubicBezTo>
                    <a:pt x="17" y="481"/>
                    <a:pt x="64" y="461"/>
                    <a:pt x="84" y="458"/>
                  </a:cubicBezTo>
                  <a:cubicBezTo>
                    <a:pt x="142" y="448"/>
                    <a:pt x="257" y="387"/>
                    <a:pt x="315" y="410"/>
                  </a:cubicBezTo>
                  <a:cubicBezTo>
                    <a:pt x="342" y="424"/>
                    <a:pt x="339" y="451"/>
                    <a:pt x="362" y="458"/>
                  </a:cubicBezTo>
                  <a:cubicBezTo>
                    <a:pt x="379" y="465"/>
                    <a:pt x="393" y="437"/>
                    <a:pt x="413" y="444"/>
                  </a:cubicBezTo>
                  <a:cubicBezTo>
                    <a:pt x="376" y="485"/>
                    <a:pt x="420" y="539"/>
                    <a:pt x="460" y="546"/>
                  </a:cubicBezTo>
                  <a:cubicBezTo>
                    <a:pt x="511" y="556"/>
                    <a:pt x="572" y="536"/>
                    <a:pt x="603" y="495"/>
                  </a:cubicBezTo>
                  <a:lnTo>
                    <a:pt x="603" y="495"/>
                  </a:lnTo>
                  <a:cubicBezTo>
                    <a:pt x="616" y="495"/>
                    <a:pt x="660" y="448"/>
                    <a:pt x="671" y="437"/>
                  </a:cubicBezTo>
                  <a:cubicBezTo>
                    <a:pt x="704" y="404"/>
                    <a:pt x="735" y="366"/>
                    <a:pt x="745" y="322"/>
                  </a:cubicBezTo>
                  <a:cubicBezTo>
                    <a:pt x="765" y="237"/>
                    <a:pt x="667" y="187"/>
                    <a:pt x="654" y="10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 name="Google Shape;291;p24"/>
            <p:cNvSpPr/>
            <p:nvPr/>
          </p:nvSpPr>
          <p:spPr>
            <a:xfrm>
              <a:off x="1029100" y="10092583"/>
              <a:ext cx="4550337" cy="3409652"/>
            </a:xfrm>
            <a:custGeom>
              <a:rect b="b" l="l" r="r" t="t"/>
              <a:pathLst>
                <a:path extrusionOk="0" h="1214" w="1617">
                  <a:moveTo>
                    <a:pt x="857" y="1139"/>
                  </a:moveTo>
                  <a:lnTo>
                    <a:pt x="857" y="1139"/>
                  </a:lnTo>
                  <a:cubicBezTo>
                    <a:pt x="857" y="1139"/>
                    <a:pt x="860" y="1135"/>
                    <a:pt x="860" y="1132"/>
                  </a:cubicBezTo>
                  <a:cubicBezTo>
                    <a:pt x="881" y="1122"/>
                    <a:pt x="881" y="1071"/>
                    <a:pt x="867" y="1054"/>
                  </a:cubicBezTo>
                  <a:cubicBezTo>
                    <a:pt x="850" y="1030"/>
                    <a:pt x="813" y="1047"/>
                    <a:pt x="806" y="1013"/>
                  </a:cubicBezTo>
                  <a:cubicBezTo>
                    <a:pt x="799" y="990"/>
                    <a:pt x="853" y="952"/>
                    <a:pt x="806" y="939"/>
                  </a:cubicBezTo>
                  <a:cubicBezTo>
                    <a:pt x="775" y="929"/>
                    <a:pt x="745" y="983"/>
                    <a:pt x="718" y="990"/>
                  </a:cubicBezTo>
                  <a:cubicBezTo>
                    <a:pt x="606" y="1017"/>
                    <a:pt x="643" y="871"/>
                    <a:pt x="681" y="824"/>
                  </a:cubicBezTo>
                  <a:cubicBezTo>
                    <a:pt x="701" y="800"/>
                    <a:pt x="728" y="783"/>
                    <a:pt x="762" y="783"/>
                  </a:cubicBezTo>
                  <a:cubicBezTo>
                    <a:pt x="806" y="783"/>
                    <a:pt x="809" y="807"/>
                    <a:pt x="840" y="770"/>
                  </a:cubicBezTo>
                  <a:lnTo>
                    <a:pt x="840" y="770"/>
                  </a:lnTo>
                  <a:cubicBezTo>
                    <a:pt x="894" y="752"/>
                    <a:pt x="914" y="790"/>
                    <a:pt x="931" y="827"/>
                  </a:cubicBezTo>
                  <a:cubicBezTo>
                    <a:pt x="979" y="929"/>
                    <a:pt x="999" y="780"/>
                    <a:pt x="975" y="766"/>
                  </a:cubicBezTo>
                  <a:cubicBezTo>
                    <a:pt x="1009" y="732"/>
                    <a:pt x="1040" y="705"/>
                    <a:pt x="1080" y="678"/>
                  </a:cubicBezTo>
                  <a:cubicBezTo>
                    <a:pt x="1114" y="651"/>
                    <a:pt x="1135" y="610"/>
                    <a:pt x="1169" y="583"/>
                  </a:cubicBezTo>
                  <a:cubicBezTo>
                    <a:pt x="1196" y="563"/>
                    <a:pt x="1223" y="556"/>
                    <a:pt x="1246" y="536"/>
                  </a:cubicBezTo>
                  <a:cubicBezTo>
                    <a:pt x="1284" y="505"/>
                    <a:pt x="1301" y="495"/>
                    <a:pt x="1348" y="478"/>
                  </a:cubicBezTo>
                  <a:cubicBezTo>
                    <a:pt x="1355" y="488"/>
                    <a:pt x="1321" y="502"/>
                    <a:pt x="1338" y="519"/>
                  </a:cubicBezTo>
                  <a:cubicBezTo>
                    <a:pt x="1348" y="529"/>
                    <a:pt x="1372" y="498"/>
                    <a:pt x="1379" y="495"/>
                  </a:cubicBezTo>
                  <a:cubicBezTo>
                    <a:pt x="1372" y="485"/>
                    <a:pt x="1375" y="471"/>
                    <a:pt x="1372" y="465"/>
                  </a:cubicBezTo>
                  <a:cubicBezTo>
                    <a:pt x="1385" y="454"/>
                    <a:pt x="1419" y="441"/>
                    <a:pt x="1402" y="417"/>
                  </a:cubicBezTo>
                  <a:cubicBezTo>
                    <a:pt x="1389" y="397"/>
                    <a:pt x="1375" y="414"/>
                    <a:pt x="1358" y="410"/>
                  </a:cubicBezTo>
                  <a:cubicBezTo>
                    <a:pt x="1368" y="407"/>
                    <a:pt x="1372" y="404"/>
                    <a:pt x="1372" y="393"/>
                  </a:cubicBezTo>
                  <a:cubicBezTo>
                    <a:pt x="1429" y="383"/>
                    <a:pt x="1504" y="407"/>
                    <a:pt x="1548" y="356"/>
                  </a:cubicBezTo>
                  <a:lnTo>
                    <a:pt x="1548" y="356"/>
                  </a:lnTo>
                  <a:cubicBezTo>
                    <a:pt x="1616" y="326"/>
                    <a:pt x="1558" y="309"/>
                    <a:pt x="1538" y="282"/>
                  </a:cubicBezTo>
                  <a:cubicBezTo>
                    <a:pt x="1514" y="248"/>
                    <a:pt x="1538" y="221"/>
                    <a:pt x="1504" y="207"/>
                  </a:cubicBezTo>
                  <a:cubicBezTo>
                    <a:pt x="1487" y="200"/>
                    <a:pt x="1470" y="224"/>
                    <a:pt x="1446" y="214"/>
                  </a:cubicBezTo>
                  <a:cubicBezTo>
                    <a:pt x="1429" y="207"/>
                    <a:pt x="1423" y="180"/>
                    <a:pt x="1402" y="170"/>
                  </a:cubicBezTo>
                  <a:cubicBezTo>
                    <a:pt x="1365" y="153"/>
                    <a:pt x="1297" y="153"/>
                    <a:pt x="1297" y="207"/>
                  </a:cubicBezTo>
                  <a:cubicBezTo>
                    <a:pt x="1274" y="217"/>
                    <a:pt x="1270" y="234"/>
                    <a:pt x="1274" y="261"/>
                  </a:cubicBezTo>
                  <a:cubicBezTo>
                    <a:pt x="1257" y="271"/>
                    <a:pt x="1169" y="332"/>
                    <a:pt x="1165" y="332"/>
                  </a:cubicBezTo>
                  <a:cubicBezTo>
                    <a:pt x="1155" y="326"/>
                    <a:pt x="1165" y="299"/>
                    <a:pt x="1155" y="288"/>
                  </a:cubicBezTo>
                  <a:cubicBezTo>
                    <a:pt x="1135" y="268"/>
                    <a:pt x="1080" y="288"/>
                    <a:pt x="1057" y="258"/>
                  </a:cubicBezTo>
                  <a:cubicBezTo>
                    <a:pt x="1016" y="207"/>
                    <a:pt x="1125" y="180"/>
                    <a:pt x="1162" y="166"/>
                  </a:cubicBezTo>
                  <a:cubicBezTo>
                    <a:pt x="1202" y="149"/>
                    <a:pt x="1223" y="126"/>
                    <a:pt x="1257" y="105"/>
                  </a:cubicBezTo>
                  <a:cubicBezTo>
                    <a:pt x="1284" y="92"/>
                    <a:pt x="1338" y="92"/>
                    <a:pt x="1348" y="58"/>
                  </a:cubicBezTo>
                  <a:cubicBezTo>
                    <a:pt x="1328" y="58"/>
                    <a:pt x="1280" y="65"/>
                    <a:pt x="1267" y="82"/>
                  </a:cubicBezTo>
                  <a:lnTo>
                    <a:pt x="1267" y="82"/>
                  </a:lnTo>
                  <a:cubicBezTo>
                    <a:pt x="1263" y="82"/>
                    <a:pt x="1263" y="82"/>
                    <a:pt x="1260" y="78"/>
                  </a:cubicBezTo>
                  <a:cubicBezTo>
                    <a:pt x="1267" y="65"/>
                    <a:pt x="1263" y="21"/>
                    <a:pt x="1246" y="11"/>
                  </a:cubicBezTo>
                  <a:cubicBezTo>
                    <a:pt x="1230" y="0"/>
                    <a:pt x="1209" y="21"/>
                    <a:pt x="1196" y="31"/>
                  </a:cubicBezTo>
                  <a:cubicBezTo>
                    <a:pt x="1165" y="51"/>
                    <a:pt x="1175" y="68"/>
                    <a:pt x="1128" y="68"/>
                  </a:cubicBezTo>
                  <a:cubicBezTo>
                    <a:pt x="1087" y="68"/>
                    <a:pt x="1053" y="55"/>
                    <a:pt x="1009" y="58"/>
                  </a:cubicBezTo>
                  <a:cubicBezTo>
                    <a:pt x="935" y="68"/>
                    <a:pt x="887" y="48"/>
                    <a:pt x="813" y="38"/>
                  </a:cubicBezTo>
                  <a:cubicBezTo>
                    <a:pt x="782" y="34"/>
                    <a:pt x="745" y="31"/>
                    <a:pt x="711" y="31"/>
                  </a:cubicBezTo>
                  <a:cubicBezTo>
                    <a:pt x="674" y="34"/>
                    <a:pt x="630" y="58"/>
                    <a:pt x="593" y="55"/>
                  </a:cubicBezTo>
                  <a:cubicBezTo>
                    <a:pt x="552" y="51"/>
                    <a:pt x="545" y="31"/>
                    <a:pt x="515" y="17"/>
                  </a:cubicBezTo>
                  <a:cubicBezTo>
                    <a:pt x="481" y="4"/>
                    <a:pt x="426" y="14"/>
                    <a:pt x="389" y="17"/>
                  </a:cubicBezTo>
                  <a:cubicBezTo>
                    <a:pt x="321" y="24"/>
                    <a:pt x="257" y="31"/>
                    <a:pt x="196" y="58"/>
                  </a:cubicBezTo>
                  <a:cubicBezTo>
                    <a:pt x="138" y="85"/>
                    <a:pt x="0" y="146"/>
                    <a:pt x="0" y="217"/>
                  </a:cubicBezTo>
                  <a:cubicBezTo>
                    <a:pt x="37" y="244"/>
                    <a:pt x="47" y="254"/>
                    <a:pt x="94" y="237"/>
                  </a:cubicBezTo>
                  <a:cubicBezTo>
                    <a:pt x="138" y="221"/>
                    <a:pt x="152" y="210"/>
                    <a:pt x="196" y="207"/>
                  </a:cubicBezTo>
                  <a:cubicBezTo>
                    <a:pt x="244" y="204"/>
                    <a:pt x="321" y="193"/>
                    <a:pt x="362" y="227"/>
                  </a:cubicBezTo>
                  <a:cubicBezTo>
                    <a:pt x="403" y="265"/>
                    <a:pt x="382" y="315"/>
                    <a:pt x="386" y="363"/>
                  </a:cubicBezTo>
                  <a:cubicBezTo>
                    <a:pt x="393" y="414"/>
                    <a:pt x="393" y="424"/>
                    <a:pt x="359" y="468"/>
                  </a:cubicBezTo>
                  <a:cubicBezTo>
                    <a:pt x="332" y="502"/>
                    <a:pt x="284" y="546"/>
                    <a:pt x="271" y="586"/>
                  </a:cubicBezTo>
                  <a:cubicBezTo>
                    <a:pt x="264" y="607"/>
                    <a:pt x="271" y="651"/>
                    <a:pt x="281" y="675"/>
                  </a:cubicBezTo>
                  <a:cubicBezTo>
                    <a:pt x="291" y="702"/>
                    <a:pt x="318" y="708"/>
                    <a:pt x="332" y="732"/>
                  </a:cubicBezTo>
                  <a:cubicBezTo>
                    <a:pt x="359" y="783"/>
                    <a:pt x="342" y="837"/>
                    <a:pt x="386" y="885"/>
                  </a:cubicBezTo>
                  <a:cubicBezTo>
                    <a:pt x="382" y="861"/>
                    <a:pt x="332" y="742"/>
                    <a:pt x="376" y="756"/>
                  </a:cubicBezTo>
                  <a:cubicBezTo>
                    <a:pt x="399" y="817"/>
                    <a:pt x="443" y="868"/>
                    <a:pt x="467" y="929"/>
                  </a:cubicBezTo>
                  <a:cubicBezTo>
                    <a:pt x="481" y="966"/>
                    <a:pt x="474" y="980"/>
                    <a:pt x="501" y="1007"/>
                  </a:cubicBezTo>
                  <a:cubicBezTo>
                    <a:pt x="525" y="1027"/>
                    <a:pt x="565" y="1047"/>
                    <a:pt x="593" y="1054"/>
                  </a:cubicBezTo>
                  <a:cubicBezTo>
                    <a:pt x="623" y="1061"/>
                    <a:pt x="654" y="1054"/>
                    <a:pt x="684" y="1068"/>
                  </a:cubicBezTo>
                  <a:cubicBezTo>
                    <a:pt x="701" y="1074"/>
                    <a:pt x="711" y="1088"/>
                    <a:pt x="731" y="1095"/>
                  </a:cubicBezTo>
                  <a:cubicBezTo>
                    <a:pt x="745" y="1102"/>
                    <a:pt x="762" y="1098"/>
                    <a:pt x="775" y="1102"/>
                  </a:cubicBezTo>
                  <a:cubicBezTo>
                    <a:pt x="809" y="1118"/>
                    <a:pt x="803" y="1142"/>
                    <a:pt x="823" y="1166"/>
                  </a:cubicBezTo>
                  <a:cubicBezTo>
                    <a:pt x="843" y="1193"/>
                    <a:pt x="874" y="1200"/>
                    <a:pt x="904" y="1213"/>
                  </a:cubicBezTo>
                  <a:cubicBezTo>
                    <a:pt x="887" y="1190"/>
                    <a:pt x="850" y="1176"/>
                    <a:pt x="857" y="1139"/>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 name="Google Shape;292;p24"/>
            <p:cNvSpPr/>
            <p:nvPr/>
          </p:nvSpPr>
          <p:spPr>
            <a:xfrm>
              <a:off x="4711525" y="10042988"/>
              <a:ext cx="768723" cy="570343"/>
            </a:xfrm>
            <a:custGeom>
              <a:rect b="b" l="l" r="r" t="t"/>
              <a:pathLst>
                <a:path extrusionOk="0" h="201" w="272">
                  <a:moveTo>
                    <a:pt x="44" y="58"/>
                  </a:moveTo>
                  <a:lnTo>
                    <a:pt x="44" y="58"/>
                  </a:lnTo>
                  <a:cubicBezTo>
                    <a:pt x="85" y="31"/>
                    <a:pt x="122" y="85"/>
                    <a:pt x="146" y="102"/>
                  </a:cubicBezTo>
                  <a:cubicBezTo>
                    <a:pt x="132" y="108"/>
                    <a:pt x="126" y="115"/>
                    <a:pt x="132" y="129"/>
                  </a:cubicBezTo>
                  <a:cubicBezTo>
                    <a:pt x="95" y="122"/>
                    <a:pt x="95" y="146"/>
                    <a:pt x="105" y="166"/>
                  </a:cubicBezTo>
                  <a:cubicBezTo>
                    <a:pt x="112" y="173"/>
                    <a:pt x="146" y="183"/>
                    <a:pt x="156" y="186"/>
                  </a:cubicBezTo>
                  <a:cubicBezTo>
                    <a:pt x="200" y="200"/>
                    <a:pt x="200" y="200"/>
                    <a:pt x="197" y="159"/>
                  </a:cubicBezTo>
                  <a:cubicBezTo>
                    <a:pt x="254" y="173"/>
                    <a:pt x="220" y="156"/>
                    <a:pt x="237" y="129"/>
                  </a:cubicBezTo>
                  <a:cubicBezTo>
                    <a:pt x="244" y="115"/>
                    <a:pt x="268" y="139"/>
                    <a:pt x="271" y="119"/>
                  </a:cubicBezTo>
                  <a:cubicBezTo>
                    <a:pt x="271" y="105"/>
                    <a:pt x="248" y="85"/>
                    <a:pt x="237" y="75"/>
                  </a:cubicBezTo>
                  <a:cubicBezTo>
                    <a:pt x="204" y="27"/>
                    <a:pt x="204" y="31"/>
                    <a:pt x="143" y="17"/>
                  </a:cubicBezTo>
                  <a:cubicBezTo>
                    <a:pt x="112" y="10"/>
                    <a:pt x="58" y="20"/>
                    <a:pt x="41" y="0"/>
                  </a:cubicBezTo>
                  <a:cubicBezTo>
                    <a:pt x="0" y="24"/>
                    <a:pt x="24" y="75"/>
                    <a:pt x="44" y="58"/>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 name="Google Shape;293;p24"/>
            <p:cNvSpPr/>
            <p:nvPr/>
          </p:nvSpPr>
          <p:spPr>
            <a:xfrm>
              <a:off x="4860310" y="9584230"/>
              <a:ext cx="2702928" cy="1153088"/>
            </a:xfrm>
            <a:custGeom>
              <a:rect b="b" l="l" r="r" t="t"/>
              <a:pathLst>
                <a:path extrusionOk="0" h="408" w="963">
                  <a:moveTo>
                    <a:pt x="810" y="204"/>
                  </a:moveTo>
                  <a:lnTo>
                    <a:pt x="810" y="204"/>
                  </a:lnTo>
                  <a:lnTo>
                    <a:pt x="810" y="200"/>
                  </a:lnTo>
                  <a:cubicBezTo>
                    <a:pt x="827" y="183"/>
                    <a:pt x="827" y="160"/>
                    <a:pt x="847" y="143"/>
                  </a:cubicBezTo>
                  <a:cubicBezTo>
                    <a:pt x="861" y="129"/>
                    <a:pt x="895" y="126"/>
                    <a:pt x="915" y="105"/>
                  </a:cubicBezTo>
                  <a:cubicBezTo>
                    <a:pt x="956" y="65"/>
                    <a:pt x="962" y="38"/>
                    <a:pt x="888" y="31"/>
                  </a:cubicBezTo>
                  <a:cubicBezTo>
                    <a:pt x="813" y="24"/>
                    <a:pt x="735" y="38"/>
                    <a:pt x="657" y="34"/>
                  </a:cubicBezTo>
                  <a:cubicBezTo>
                    <a:pt x="613" y="31"/>
                    <a:pt x="454" y="0"/>
                    <a:pt x="424" y="31"/>
                  </a:cubicBezTo>
                  <a:lnTo>
                    <a:pt x="424" y="31"/>
                  </a:lnTo>
                  <a:cubicBezTo>
                    <a:pt x="363" y="17"/>
                    <a:pt x="281" y="7"/>
                    <a:pt x="224" y="24"/>
                  </a:cubicBezTo>
                  <a:cubicBezTo>
                    <a:pt x="186" y="34"/>
                    <a:pt x="156" y="48"/>
                    <a:pt x="115" y="55"/>
                  </a:cubicBezTo>
                  <a:cubicBezTo>
                    <a:pt x="102" y="58"/>
                    <a:pt x="44" y="58"/>
                    <a:pt x="34" y="68"/>
                  </a:cubicBezTo>
                  <a:cubicBezTo>
                    <a:pt x="0" y="112"/>
                    <a:pt x="112" y="126"/>
                    <a:pt x="136" y="122"/>
                  </a:cubicBezTo>
                  <a:cubicBezTo>
                    <a:pt x="163" y="116"/>
                    <a:pt x="183" y="95"/>
                    <a:pt x="210" y="88"/>
                  </a:cubicBezTo>
                  <a:cubicBezTo>
                    <a:pt x="244" y="75"/>
                    <a:pt x="285" y="72"/>
                    <a:pt x="322" y="65"/>
                  </a:cubicBezTo>
                  <a:lnTo>
                    <a:pt x="322" y="65"/>
                  </a:lnTo>
                  <a:cubicBezTo>
                    <a:pt x="339" y="72"/>
                    <a:pt x="359" y="75"/>
                    <a:pt x="376" y="78"/>
                  </a:cubicBezTo>
                  <a:cubicBezTo>
                    <a:pt x="363" y="92"/>
                    <a:pt x="291" y="75"/>
                    <a:pt x="291" y="95"/>
                  </a:cubicBezTo>
                  <a:cubicBezTo>
                    <a:pt x="288" y="102"/>
                    <a:pt x="363" y="116"/>
                    <a:pt x="373" y="122"/>
                  </a:cubicBezTo>
                  <a:cubicBezTo>
                    <a:pt x="410" y="143"/>
                    <a:pt x="427" y="183"/>
                    <a:pt x="434" y="221"/>
                  </a:cubicBezTo>
                  <a:cubicBezTo>
                    <a:pt x="407" y="217"/>
                    <a:pt x="403" y="234"/>
                    <a:pt x="410" y="251"/>
                  </a:cubicBezTo>
                  <a:cubicBezTo>
                    <a:pt x="349" y="251"/>
                    <a:pt x="366" y="282"/>
                    <a:pt x="386" y="326"/>
                  </a:cubicBezTo>
                  <a:cubicBezTo>
                    <a:pt x="407" y="370"/>
                    <a:pt x="444" y="407"/>
                    <a:pt x="485" y="360"/>
                  </a:cubicBezTo>
                  <a:lnTo>
                    <a:pt x="485" y="360"/>
                  </a:lnTo>
                  <a:cubicBezTo>
                    <a:pt x="505" y="360"/>
                    <a:pt x="518" y="322"/>
                    <a:pt x="532" y="312"/>
                  </a:cubicBezTo>
                  <a:cubicBezTo>
                    <a:pt x="556" y="292"/>
                    <a:pt x="583" y="285"/>
                    <a:pt x="613" y="271"/>
                  </a:cubicBezTo>
                  <a:cubicBezTo>
                    <a:pt x="651" y="254"/>
                    <a:pt x="678" y="244"/>
                    <a:pt x="722" y="238"/>
                  </a:cubicBezTo>
                  <a:cubicBezTo>
                    <a:pt x="752" y="234"/>
                    <a:pt x="793" y="234"/>
                    <a:pt x="810" y="204"/>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 name="Google Shape;294;p24"/>
            <p:cNvSpPr/>
            <p:nvPr/>
          </p:nvSpPr>
          <p:spPr>
            <a:xfrm>
              <a:off x="11853205" y="11605230"/>
              <a:ext cx="495950" cy="495950"/>
            </a:xfrm>
            <a:custGeom>
              <a:rect b="b" l="l" r="r" t="t"/>
              <a:pathLst>
                <a:path extrusionOk="0" h="177" w="177">
                  <a:moveTo>
                    <a:pt x="176" y="88"/>
                  </a:moveTo>
                  <a:lnTo>
                    <a:pt x="176" y="88"/>
                  </a:lnTo>
                  <a:cubicBezTo>
                    <a:pt x="176" y="136"/>
                    <a:pt x="136" y="176"/>
                    <a:pt x="88" y="176"/>
                  </a:cubicBezTo>
                  <a:cubicBezTo>
                    <a:pt x="37" y="176"/>
                    <a:pt x="0" y="136"/>
                    <a:pt x="0" y="88"/>
                  </a:cubicBezTo>
                  <a:cubicBezTo>
                    <a:pt x="0" y="41"/>
                    <a:pt x="37" y="0"/>
                    <a:pt x="88" y="0"/>
                  </a:cubicBezTo>
                  <a:cubicBezTo>
                    <a:pt x="136" y="0"/>
                    <a:pt x="176" y="41"/>
                    <a:pt x="176" y="88"/>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 name="Google Shape;295;p24"/>
            <p:cNvSpPr/>
            <p:nvPr/>
          </p:nvSpPr>
          <p:spPr>
            <a:xfrm>
              <a:off x="12039191" y="11642423"/>
              <a:ext cx="1239875" cy="1239875"/>
            </a:xfrm>
            <a:custGeom>
              <a:rect b="b" l="l" r="r" t="t"/>
              <a:pathLst>
                <a:path extrusionOk="0" h="442" w="441">
                  <a:moveTo>
                    <a:pt x="271" y="27"/>
                  </a:moveTo>
                  <a:lnTo>
                    <a:pt x="271" y="27"/>
                  </a:lnTo>
                  <a:cubicBezTo>
                    <a:pt x="376" y="58"/>
                    <a:pt x="440" y="166"/>
                    <a:pt x="410" y="271"/>
                  </a:cubicBezTo>
                  <a:cubicBezTo>
                    <a:pt x="383" y="376"/>
                    <a:pt x="274" y="441"/>
                    <a:pt x="169" y="410"/>
                  </a:cubicBezTo>
                  <a:cubicBezTo>
                    <a:pt x="64" y="383"/>
                    <a:pt x="0" y="275"/>
                    <a:pt x="30" y="170"/>
                  </a:cubicBezTo>
                  <a:cubicBezTo>
                    <a:pt x="57" y="65"/>
                    <a:pt x="166" y="0"/>
                    <a:pt x="271" y="2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 name="Google Shape;296;p24"/>
            <p:cNvSpPr/>
            <p:nvPr/>
          </p:nvSpPr>
          <p:spPr>
            <a:xfrm>
              <a:off x="9150278" y="10848903"/>
              <a:ext cx="657138" cy="669533"/>
            </a:xfrm>
            <a:custGeom>
              <a:rect b="b" l="l" r="r" t="t"/>
              <a:pathLst>
                <a:path extrusionOk="0" h="238" w="235">
                  <a:moveTo>
                    <a:pt x="170" y="210"/>
                  </a:moveTo>
                  <a:lnTo>
                    <a:pt x="170" y="210"/>
                  </a:lnTo>
                  <a:cubicBezTo>
                    <a:pt x="119" y="237"/>
                    <a:pt x="58" y="220"/>
                    <a:pt x="27" y="169"/>
                  </a:cubicBezTo>
                  <a:cubicBezTo>
                    <a:pt x="0" y="122"/>
                    <a:pt x="17" y="58"/>
                    <a:pt x="65" y="31"/>
                  </a:cubicBezTo>
                  <a:cubicBezTo>
                    <a:pt x="115" y="0"/>
                    <a:pt x="180" y="17"/>
                    <a:pt x="207" y="68"/>
                  </a:cubicBezTo>
                  <a:cubicBezTo>
                    <a:pt x="234" y="119"/>
                    <a:pt x="217" y="180"/>
                    <a:pt x="170" y="21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 name="Google Shape;297;p24"/>
            <p:cNvSpPr/>
            <p:nvPr/>
          </p:nvSpPr>
          <p:spPr>
            <a:xfrm>
              <a:off x="8902303" y="14432145"/>
              <a:ext cx="508353" cy="508345"/>
            </a:xfrm>
            <a:custGeom>
              <a:rect b="b" l="l" r="r" t="t"/>
              <a:pathLst>
                <a:path extrusionOk="0" h="181" w="181">
                  <a:moveTo>
                    <a:pt x="159" y="51"/>
                  </a:moveTo>
                  <a:lnTo>
                    <a:pt x="159" y="51"/>
                  </a:lnTo>
                  <a:cubicBezTo>
                    <a:pt x="180" y="88"/>
                    <a:pt x="166" y="136"/>
                    <a:pt x="129" y="156"/>
                  </a:cubicBezTo>
                  <a:cubicBezTo>
                    <a:pt x="92" y="180"/>
                    <a:pt x="44" y="166"/>
                    <a:pt x="20" y="129"/>
                  </a:cubicBezTo>
                  <a:cubicBezTo>
                    <a:pt x="0" y="91"/>
                    <a:pt x="14" y="44"/>
                    <a:pt x="51" y="20"/>
                  </a:cubicBezTo>
                  <a:cubicBezTo>
                    <a:pt x="88" y="0"/>
                    <a:pt x="136" y="14"/>
                    <a:pt x="159" y="51"/>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 name="Google Shape;298;p24"/>
            <p:cNvSpPr/>
            <p:nvPr/>
          </p:nvSpPr>
          <p:spPr>
            <a:xfrm>
              <a:off x="7674830" y="11208470"/>
              <a:ext cx="359560" cy="359560"/>
            </a:xfrm>
            <a:custGeom>
              <a:rect b="b" l="l" r="r" t="t"/>
              <a:pathLst>
                <a:path extrusionOk="0" h="130" w="128">
                  <a:moveTo>
                    <a:pt x="114" y="37"/>
                  </a:moveTo>
                  <a:lnTo>
                    <a:pt x="114" y="37"/>
                  </a:lnTo>
                  <a:cubicBezTo>
                    <a:pt x="127" y="64"/>
                    <a:pt x="121" y="98"/>
                    <a:pt x="93" y="115"/>
                  </a:cubicBezTo>
                  <a:cubicBezTo>
                    <a:pt x="67" y="129"/>
                    <a:pt x="34" y="118"/>
                    <a:pt x="17" y="95"/>
                  </a:cubicBezTo>
                  <a:cubicBezTo>
                    <a:pt x="0" y="68"/>
                    <a:pt x="10" y="30"/>
                    <a:pt x="37" y="17"/>
                  </a:cubicBezTo>
                  <a:cubicBezTo>
                    <a:pt x="64" y="0"/>
                    <a:pt x="97" y="10"/>
                    <a:pt x="114" y="3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 name="Google Shape;299;p24"/>
            <p:cNvSpPr/>
            <p:nvPr/>
          </p:nvSpPr>
          <p:spPr>
            <a:xfrm>
              <a:off x="4686728" y="15783605"/>
              <a:ext cx="272773" cy="272773"/>
            </a:xfrm>
            <a:custGeom>
              <a:rect b="b" l="l" r="r" t="t"/>
              <a:pathLst>
                <a:path extrusionOk="0" h="99" w="99">
                  <a:moveTo>
                    <a:pt x="61" y="7"/>
                  </a:moveTo>
                  <a:lnTo>
                    <a:pt x="61" y="7"/>
                  </a:lnTo>
                  <a:cubicBezTo>
                    <a:pt x="85" y="14"/>
                    <a:pt x="98" y="37"/>
                    <a:pt x="92" y="61"/>
                  </a:cubicBezTo>
                  <a:cubicBezTo>
                    <a:pt x="85" y="85"/>
                    <a:pt x="61" y="98"/>
                    <a:pt x="37" y="92"/>
                  </a:cubicBezTo>
                  <a:cubicBezTo>
                    <a:pt x="14" y="85"/>
                    <a:pt x="0" y="61"/>
                    <a:pt x="7" y="37"/>
                  </a:cubicBezTo>
                  <a:cubicBezTo>
                    <a:pt x="10" y="14"/>
                    <a:pt x="37" y="0"/>
                    <a:pt x="61" y="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0" name="Google Shape;300;p24"/>
            <p:cNvSpPr/>
            <p:nvPr/>
          </p:nvSpPr>
          <p:spPr>
            <a:xfrm>
              <a:off x="13688220" y="14816503"/>
              <a:ext cx="582745" cy="570343"/>
            </a:xfrm>
            <a:custGeom>
              <a:rect b="b" l="l" r="r" t="t"/>
              <a:pathLst>
                <a:path extrusionOk="0" h="204" w="208">
                  <a:moveTo>
                    <a:pt x="180" y="57"/>
                  </a:moveTo>
                  <a:lnTo>
                    <a:pt x="180" y="57"/>
                  </a:lnTo>
                  <a:cubicBezTo>
                    <a:pt x="207" y="98"/>
                    <a:pt x="190" y="152"/>
                    <a:pt x="149" y="179"/>
                  </a:cubicBezTo>
                  <a:cubicBezTo>
                    <a:pt x="105" y="203"/>
                    <a:pt x="51" y="189"/>
                    <a:pt x="24" y="145"/>
                  </a:cubicBezTo>
                  <a:cubicBezTo>
                    <a:pt x="0" y="101"/>
                    <a:pt x="14" y="47"/>
                    <a:pt x="58" y="23"/>
                  </a:cubicBezTo>
                  <a:cubicBezTo>
                    <a:pt x="102" y="0"/>
                    <a:pt x="156" y="13"/>
                    <a:pt x="180" y="57"/>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1" name="Google Shape;301;p24"/>
            <p:cNvSpPr/>
            <p:nvPr/>
          </p:nvSpPr>
          <p:spPr>
            <a:xfrm>
              <a:off x="2033395" y="11444043"/>
              <a:ext cx="483555" cy="483555"/>
            </a:xfrm>
            <a:custGeom>
              <a:rect b="b" l="l" r="r" t="t"/>
              <a:pathLst>
                <a:path extrusionOk="0" h="174" w="174">
                  <a:moveTo>
                    <a:pt x="162" y="105"/>
                  </a:moveTo>
                  <a:lnTo>
                    <a:pt x="162" y="105"/>
                  </a:lnTo>
                  <a:cubicBezTo>
                    <a:pt x="149" y="146"/>
                    <a:pt x="108" y="173"/>
                    <a:pt x="67" y="160"/>
                  </a:cubicBezTo>
                  <a:cubicBezTo>
                    <a:pt x="23" y="150"/>
                    <a:pt x="0" y="109"/>
                    <a:pt x="10" y="65"/>
                  </a:cubicBezTo>
                  <a:cubicBezTo>
                    <a:pt x="23" y="24"/>
                    <a:pt x="64" y="0"/>
                    <a:pt x="108" y="11"/>
                  </a:cubicBezTo>
                  <a:cubicBezTo>
                    <a:pt x="149" y="21"/>
                    <a:pt x="173" y="65"/>
                    <a:pt x="162" y="10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6"/>
          <p:cNvSpPr/>
          <p:nvPr/>
        </p:nvSpPr>
        <p:spPr>
          <a:xfrm>
            <a:off x="0" y="0"/>
            <a:ext cx="24377700"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5" name="Google Shape;65;p6"/>
          <p:cNvSpPr/>
          <p:nvPr/>
        </p:nvSpPr>
        <p:spPr>
          <a:xfrm rot="-5400000">
            <a:off x="-4803476" y="-2274570"/>
            <a:ext cx="8498700" cy="18265200"/>
          </a:xfrm>
          <a:prstGeom prst="roundRect">
            <a:avLst>
              <a:gd fmla="val 50000" name="adj"/>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66" name="Google Shape;66;p6"/>
          <p:cNvSpPr/>
          <p:nvPr/>
        </p:nvSpPr>
        <p:spPr>
          <a:xfrm>
            <a:off x="12209625" y="1552225"/>
            <a:ext cx="11639400" cy="96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5400">
                <a:solidFill>
                  <a:schemeClr val="lt1"/>
                </a:solidFill>
                <a:latin typeface="Cairo"/>
                <a:ea typeface="Cairo"/>
                <a:cs typeface="Cairo"/>
                <a:sym typeface="Cairo"/>
              </a:rPr>
              <a:t>Analyse</a:t>
            </a:r>
            <a:r>
              <a:rPr lang="es-MX" sz="5400">
                <a:solidFill>
                  <a:schemeClr val="lt1"/>
                </a:solidFill>
                <a:latin typeface="Cairo"/>
                <a:ea typeface="Cairo"/>
                <a:cs typeface="Cairo"/>
                <a:sym typeface="Cairo"/>
              </a:rPr>
              <a:t> Covid-Infection Rate </a:t>
            </a:r>
            <a:endParaRPr sz="5400">
              <a:solidFill>
                <a:schemeClr val="lt1"/>
              </a:solidFill>
              <a:latin typeface="Cairo"/>
              <a:ea typeface="Cairo"/>
              <a:cs typeface="Cairo"/>
              <a:sym typeface="Cairo"/>
            </a:endParaRPr>
          </a:p>
          <a:p>
            <a:pPr indent="0" lvl="0" marL="0" marR="0" rtl="0" algn="l">
              <a:spcBef>
                <a:spcPts val="0"/>
              </a:spcBef>
              <a:spcAft>
                <a:spcPts val="0"/>
              </a:spcAft>
              <a:buNone/>
            </a:pPr>
            <a:r>
              <a:rPr lang="es-MX" sz="5400">
                <a:solidFill>
                  <a:schemeClr val="lt1"/>
                </a:solidFill>
                <a:latin typeface="Cairo"/>
                <a:ea typeface="Cairo"/>
                <a:cs typeface="Cairo"/>
                <a:sym typeface="Cairo"/>
              </a:rPr>
              <a:t> </a:t>
            </a:r>
            <a:endParaRPr sz="5400">
              <a:solidFill>
                <a:schemeClr val="lt1"/>
              </a:solidFill>
              <a:latin typeface="Cairo"/>
              <a:ea typeface="Cairo"/>
              <a:cs typeface="Cairo"/>
              <a:sym typeface="Cairo"/>
            </a:endParaRPr>
          </a:p>
          <a:p>
            <a:pPr indent="0" lvl="0" marL="0" marR="0" rtl="0" algn="l">
              <a:spcBef>
                <a:spcPts val="0"/>
              </a:spcBef>
              <a:spcAft>
                <a:spcPts val="0"/>
              </a:spcAft>
              <a:buNone/>
            </a:pPr>
            <a:r>
              <a:t/>
            </a:r>
            <a:endParaRPr sz="5400">
              <a:solidFill>
                <a:schemeClr val="lt1"/>
              </a:solidFill>
              <a:latin typeface="Cairo"/>
              <a:ea typeface="Cairo"/>
              <a:cs typeface="Cairo"/>
              <a:sym typeface="Cairo"/>
            </a:endParaRPr>
          </a:p>
        </p:txBody>
      </p:sp>
      <p:sp>
        <p:nvSpPr>
          <p:cNvPr id="67" name="Google Shape;67;p6"/>
          <p:cNvSpPr/>
          <p:nvPr/>
        </p:nvSpPr>
        <p:spPr>
          <a:xfrm>
            <a:off x="378075" y="5361350"/>
            <a:ext cx="9677700" cy="20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13000">
                <a:solidFill>
                  <a:schemeClr val="lt1"/>
                </a:solidFill>
                <a:latin typeface="Cairo"/>
                <a:ea typeface="Cairo"/>
                <a:cs typeface="Cairo"/>
                <a:sym typeface="Cairo"/>
              </a:rPr>
              <a:t>Objectives</a:t>
            </a:r>
            <a:endParaRPr/>
          </a:p>
        </p:txBody>
      </p:sp>
      <p:sp>
        <p:nvSpPr>
          <p:cNvPr id="68" name="Google Shape;68;p6"/>
          <p:cNvSpPr/>
          <p:nvPr/>
        </p:nvSpPr>
        <p:spPr>
          <a:xfrm>
            <a:off x="12209625" y="9737000"/>
            <a:ext cx="11639400" cy="96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5400">
                <a:solidFill>
                  <a:schemeClr val="lt1"/>
                </a:solidFill>
                <a:latin typeface="Cairo"/>
                <a:ea typeface="Cairo"/>
                <a:cs typeface="Cairo"/>
                <a:sym typeface="Cairo"/>
              </a:rPr>
              <a:t>Generate Vax Digital Certificate &amp; QR Code   </a:t>
            </a:r>
            <a:endParaRPr sz="5400">
              <a:solidFill>
                <a:schemeClr val="lt1"/>
              </a:solidFill>
              <a:latin typeface="Cairo"/>
              <a:ea typeface="Cairo"/>
              <a:cs typeface="Cairo"/>
              <a:sym typeface="Cairo"/>
            </a:endParaRPr>
          </a:p>
          <a:p>
            <a:pPr indent="0" lvl="0" marL="0" marR="0" rtl="0" algn="l">
              <a:spcBef>
                <a:spcPts val="0"/>
              </a:spcBef>
              <a:spcAft>
                <a:spcPts val="0"/>
              </a:spcAft>
              <a:buNone/>
            </a:pPr>
            <a:r>
              <a:t/>
            </a:r>
            <a:endParaRPr sz="5400">
              <a:solidFill>
                <a:schemeClr val="lt1"/>
              </a:solidFill>
              <a:latin typeface="Cairo"/>
              <a:ea typeface="Cairo"/>
              <a:cs typeface="Cairo"/>
              <a:sym typeface="Cairo"/>
            </a:endParaRPr>
          </a:p>
        </p:txBody>
      </p:sp>
      <p:sp>
        <p:nvSpPr>
          <p:cNvPr id="69" name="Google Shape;69;p6"/>
          <p:cNvSpPr/>
          <p:nvPr/>
        </p:nvSpPr>
        <p:spPr>
          <a:xfrm>
            <a:off x="12209625" y="4280483"/>
            <a:ext cx="11639400" cy="96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5400">
                <a:solidFill>
                  <a:schemeClr val="lt1"/>
                </a:solidFill>
                <a:latin typeface="Cairo"/>
                <a:ea typeface="Cairo"/>
                <a:cs typeface="Cairo"/>
                <a:sym typeface="Cairo"/>
              </a:rPr>
              <a:t>Simulate future Covid-Infections</a:t>
            </a:r>
            <a:endParaRPr sz="5400">
              <a:solidFill>
                <a:schemeClr val="lt1"/>
              </a:solidFill>
              <a:latin typeface="Cairo"/>
              <a:ea typeface="Cairo"/>
              <a:cs typeface="Cairo"/>
              <a:sym typeface="Cairo"/>
            </a:endParaRPr>
          </a:p>
          <a:p>
            <a:pPr indent="0" lvl="0" marL="0" marR="0" rtl="0" algn="l">
              <a:spcBef>
                <a:spcPts val="0"/>
              </a:spcBef>
              <a:spcAft>
                <a:spcPts val="0"/>
              </a:spcAft>
              <a:buNone/>
            </a:pPr>
            <a:r>
              <a:rPr lang="es-MX" sz="5400">
                <a:solidFill>
                  <a:schemeClr val="lt1"/>
                </a:solidFill>
                <a:latin typeface="Cairo"/>
                <a:ea typeface="Cairo"/>
                <a:cs typeface="Cairo"/>
                <a:sym typeface="Cairo"/>
              </a:rPr>
              <a:t> </a:t>
            </a:r>
            <a:endParaRPr sz="5400">
              <a:solidFill>
                <a:schemeClr val="lt1"/>
              </a:solidFill>
              <a:latin typeface="Cairo"/>
              <a:ea typeface="Cairo"/>
              <a:cs typeface="Cairo"/>
              <a:sym typeface="Cairo"/>
            </a:endParaRPr>
          </a:p>
          <a:p>
            <a:pPr indent="0" lvl="0" marL="0" marR="0" rtl="0" algn="l">
              <a:spcBef>
                <a:spcPts val="0"/>
              </a:spcBef>
              <a:spcAft>
                <a:spcPts val="0"/>
              </a:spcAft>
              <a:buNone/>
            </a:pPr>
            <a:r>
              <a:t/>
            </a:r>
            <a:endParaRPr sz="5400">
              <a:solidFill>
                <a:schemeClr val="lt1"/>
              </a:solidFill>
              <a:latin typeface="Cairo"/>
              <a:ea typeface="Cairo"/>
              <a:cs typeface="Cairo"/>
              <a:sym typeface="Cairo"/>
            </a:endParaRPr>
          </a:p>
        </p:txBody>
      </p:sp>
      <p:sp>
        <p:nvSpPr>
          <p:cNvPr id="70" name="Google Shape;70;p6"/>
          <p:cNvSpPr/>
          <p:nvPr/>
        </p:nvSpPr>
        <p:spPr>
          <a:xfrm>
            <a:off x="12209625" y="7008742"/>
            <a:ext cx="11639400" cy="96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5400">
                <a:solidFill>
                  <a:schemeClr val="lt1"/>
                </a:solidFill>
                <a:latin typeface="Cairo"/>
                <a:ea typeface="Cairo"/>
                <a:cs typeface="Cairo"/>
                <a:sym typeface="Cairo"/>
              </a:rPr>
              <a:t>Build smart contract for Vax Records</a:t>
            </a:r>
            <a:endParaRPr sz="5400">
              <a:solidFill>
                <a:schemeClr val="lt1"/>
              </a:solidFill>
              <a:latin typeface="Cairo"/>
              <a:ea typeface="Cairo"/>
              <a:cs typeface="Cairo"/>
              <a:sym typeface="Cairo"/>
            </a:endParaRPr>
          </a:p>
          <a:p>
            <a:pPr indent="0" lvl="0" marL="0" marR="0" rtl="0" algn="l">
              <a:spcBef>
                <a:spcPts val="0"/>
              </a:spcBef>
              <a:spcAft>
                <a:spcPts val="0"/>
              </a:spcAft>
              <a:buNone/>
            </a:pPr>
            <a:r>
              <a:rPr lang="es-MX" sz="5400">
                <a:solidFill>
                  <a:schemeClr val="lt1"/>
                </a:solidFill>
                <a:latin typeface="Cairo"/>
                <a:ea typeface="Cairo"/>
                <a:cs typeface="Cairo"/>
                <a:sym typeface="Cairo"/>
              </a:rPr>
              <a:t> </a:t>
            </a:r>
            <a:endParaRPr sz="5400">
              <a:solidFill>
                <a:schemeClr val="lt1"/>
              </a:solidFill>
              <a:latin typeface="Cairo"/>
              <a:ea typeface="Cairo"/>
              <a:cs typeface="Cairo"/>
              <a:sym typeface="Cairo"/>
            </a:endParaRPr>
          </a:p>
          <a:p>
            <a:pPr indent="0" lvl="0" marL="0" marR="0" rtl="0" algn="l">
              <a:spcBef>
                <a:spcPts val="0"/>
              </a:spcBef>
              <a:spcAft>
                <a:spcPts val="0"/>
              </a:spcAft>
              <a:buNone/>
            </a:pPr>
            <a:r>
              <a:t/>
            </a:r>
            <a:endParaRPr sz="5400">
              <a:solidFill>
                <a:schemeClr val="lt1"/>
              </a:solidFill>
              <a:latin typeface="Cairo"/>
              <a:ea typeface="Cairo"/>
              <a:cs typeface="Cairo"/>
              <a:sym typeface="Cairo"/>
            </a:endParaRPr>
          </a:p>
        </p:txBody>
      </p:sp>
      <p:sp>
        <p:nvSpPr>
          <p:cNvPr id="71" name="Google Shape;71;p6"/>
          <p:cNvSpPr/>
          <p:nvPr/>
        </p:nvSpPr>
        <p:spPr>
          <a:xfrm>
            <a:off x="10865180" y="1473370"/>
            <a:ext cx="1117993" cy="1117995"/>
          </a:xfrm>
          <a:custGeom>
            <a:rect b="b" l="l" r="r" t="t"/>
            <a:pathLst>
              <a:path extrusionOk="0" h="1263" w="1262">
                <a:moveTo>
                  <a:pt x="1261" y="633"/>
                </a:moveTo>
                <a:lnTo>
                  <a:pt x="1261" y="633"/>
                </a:lnTo>
                <a:cubicBezTo>
                  <a:pt x="1261" y="980"/>
                  <a:pt x="979" y="1262"/>
                  <a:pt x="632" y="1262"/>
                </a:cubicBezTo>
                <a:cubicBezTo>
                  <a:pt x="281" y="1262"/>
                  <a:pt x="0" y="980"/>
                  <a:pt x="0" y="633"/>
                </a:cubicBezTo>
                <a:cubicBezTo>
                  <a:pt x="0" y="282"/>
                  <a:pt x="281" y="0"/>
                  <a:pt x="632" y="0"/>
                </a:cubicBezTo>
                <a:cubicBezTo>
                  <a:pt x="979" y="0"/>
                  <a:pt x="1261" y="282"/>
                  <a:pt x="1261" y="63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3600">
                <a:solidFill>
                  <a:schemeClr val="lt1"/>
                </a:solidFill>
                <a:latin typeface="Cairo"/>
                <a:ea typeface="Cairo"/>
                <a:cs typeface="Cairo"/>
                <a:sym typeface="Cairo"/>
              </a:rPr>
              <a:t>1</a:t>
            </a:r>
            <a:endParaRPr/>
          </a:p>
        </p:txBody>
      </p:sp>
      <p:sp>
        <p:nvSpPr>
          <p:cNvPr id="72" name="Google Shape;72;p6"/>
          <p:cNvSpPr/>
          <p:nvPr/>
        </p:nvSpPr>
        <p:spPr>
          <a:xfrm>
            <a:off x="10865180" y="4201620"/>
            <a:ext cx="1117993" cy="1117995"/>
          </a:xfrm>
          <a:custGeom>
            <a:rect b="b" l="l" r="r" t="t"/>
            <a:pathLst>
              <a:path extrusionOk="0" h="1263" w="1262">
                <a:moveTo>
                  <a:pt x="1261" y="633"/>
                </a:moveTo>
                <a:lnTo>
                  <a:pt x="1261" y="633"/>
                </a:lnTo>
                <a:cubicBezTo>
                  <a:pt x="1261" y="980"/>
                  <a:pt x="979" y="1262"/>
                  <a:pt x="632" y="1262"/>
                </a:cubicBezTo>
                <a:cubicBezTo>
                  <a:pt x="281" y="1262"/>
                  <a:pt x="0" y="980"/>
                  <a:pt x="0" y="633"/>
                </a:cubicBezTo>
                <a:cubicBezTo>
                  <a:pt x="0" y="282"/>
                  <a:pt x="281" y="0"/>
                  <a:pt x="632" y="0"/>
                </a:cubicBezTo>
                <a:cubicBezTo>
                  <a:pt x="979" y="0"/>
                  <a:pt x="1261" y="282"/>
                  <a:pt x="1261" y="63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3600">
                <a:solidFill>
                  <a:schemeClr val="lt1"/>
                </a:solidFill>
                <a:latin typeface="Cairo"/>
                <a:ea typeface="Cairo"/>
                <a:cs typeface="Cairo"/>
                <a:sym typeface="Cairo"/>
              </a:rPr>
              <a:t>2</a:t>
            </a:r>
            <a:endParaRPr/>
          </a:p>
        </p:txBody>
      </p:sp>
      <p:sp>
        <p:nvSpPr>
          <p:cNvPr id="73" name="Google Shape;73;p6"/>
          <p:cNvSpPr/>
          <p:nvPr/>
        </p:nvSpPr>
        <p:spPr>
          <a:xfrm>
            <a:off x="10865180" y="6929882"/>
            <a:ext cx="1117993" cy="1117995"/>
          </a:xfrm>
          <a:custGeom>
            <a:rect b="b" l="l" r="r" t="t"/>
            <a:pathLst>
              <a:path extrusionOk="0" h="1263" w="1262">
                <a:moveTo>
                  <a:pt x="1261" y="633"/>
                </a:moveTo>
                <a:lnTo>
                  <a:pt x="1261" y="633"/>
                </a:lnTo>
                <a:cubicBezTo>
                  <a:pt x="1261" y="980"/>
                  <a:pt x="979" y="1262"/>
                  <a:pt x="632" y="1262"/>
                </a:cubicBezTo>
                <a:cubicBezTo>
                  <a:pt x="281" y="1262"/>
                  <a:pt x="0" y="980"/>
                  <a:pt x="0" y="633"/>
                </a:cubicBezTo>
                <a:cubicBezTo>
                  <a:pt x="0" y="282"/>
                  <a:pt x="281" y="0"/>
                  <a:pt x="632" y="0"/>
                </a:cubicBezTo>
                <a:cubicBezTo>
                  <a:pt x="979" y="0"/>
                  <a:pt x="1261" y="282"/>
                  <a:pt x="1261" y="63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3600">
                <a:solidFill>
                  <a:schemeClr val="lt1"/>
                </a:solidFill>
                <a:latin typeface="Cairo"/>
                <a:ea typeface="Cairo"/>
                <a:cs typeface="Cairo"/>
                <a:sym typeface="Cairo"/>
              </a:rPr>
              <a:t>3</a:t>
            </a:r>
            <a:endParaRPr/>
          </a:p>
        </p:txBody>
      </p:sp>
      <p:sp>
        <p:nvSpPr>
          <p:cNvPr id="74" name="Google Shape;74;p6"/>
          <p:cNvSpPr/>
          <p:nvPr/>
        </p:nvSpPr>
        <p:spPr>
          <a:xfrm>
            <a:off x="10865180" y="9658145"/>
            <a:ext cx="1117993" cy="1117995"/>
          </a:xfrm>
          <a:custGeom>
            <a:rect b="b" l="l" r="r" t="t"/>
            <a:pathLst>
              <a:path extrusionOk="0" h="1263" w="1262">
                <a:moveTo>
                  <a:pt x="1261" y="633"/>
                </a:moveTo>
                <a:lnTo>
                  <a:pt x="1261" y="633"/>
                </a:lnTo>
                <a:cubicBezTo>
                  <a:pt x="1261" y="980"/>
                  <a:pt x="979" y="1262"/>
                  <a:pt x="632" y="1262"/>
                </a:cubicBezTo>
                <a:cubicBezTo>
                  <a:pt x="281" y="1262"/>
                  <a:pt x="0" y="980"/>
                  <a:pt x="0" y="633"/>
                </a:cubicBezTo>
                <a:cubicBezTo>
                  <a:pt x="0" y="282"/>
                  <a:pt x="281" y="0"/>
                  <a:pt x="632" y="0"/>
                </a:cubicBezTo>
                <a:cubicBezTo>
                  <a:pt x="979" y="0"/>
                  <a:pt x="1261" y="282"/>
                  <a:pt x="1261" y="63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MX" sz="3600">
                <a:solidFill>
                  <a:schemeClr val="lt1"/>
                </a:solidFill>
                <a:latin typeface="Cairo"/>
                <a:ea typeface="Cairo"/>
                <a:cs typeface="Cairo"/>
                <a:sym typeface="Cairo"/>
              </a:rPr>
              <a:t>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10"/>
          <p:cNvGrpSpPr/>
          <p:nvPr/>
        </p:nvGrpSpPr>
        <p:grpSpPr>
          <a:xfrm>
            <a:off x="3157264" y="916122"/>
            <a:ext cx="18063000" cy="2093324"/>
            <a:chOff x="3157264" y="755761"/>
            <a:chExt cx="18063000" cy="2093324"/>
          </a:xfrm>
        </p:grpSpPr>
        <p:sp>
          <p:nvSpPr>
            <p:cNvPr id="81" name="Google Shape;81;p10"/>
            <p:cNvSpPr/>
            <p:nvPr/>
          </p:nvSpPr>
          <p:spPr>
            <a:xfrm>
              <a:off x="3157264" y="755761"/>
              <a:ext cx="18063000" cy="1323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NSW - Daily Covid Cases </a:t>
              </a:r>
              <a:endParaRPr/>
            </a:p>
          </p:txBody>
        </p:sp>
        <p:sp>
          <p:nvSpPr>
            <p:cNvPr id="82" name="Google Shape;82;p10"/>
            <p:cNvSpPr/>
            <p:nvPr/>
          </p:nvSpPr>
          <p:spPr>
            <a:xfrm>
              <a:off x="7822347" y="2325865"/>
              <a:ext cx="87329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 CASES FROM COMMENCEMENT OF PANDEMIC</a:t>
              </a:r>
              <a:r>
                <a:rPr lang="es-MX" sz="2800">
                  <a:solidFill>
                    <a:schemeClr val="dk1"/>
                  </a:solidFill>
                  <a:latin typeface="Cairo"/>
                  <a:ea typeface="Cairo"/>
                  <a:cs typeface="Cairo"/>
                  <a:sym typeface="Cairo"/>
                </a:rPr>
                <a:t>.</a:t>
              </a:r>
              <a:endParaRPr/>
            </a:p>
          </p:txBody>
        </p:sp>
      </p:grpSp>
      <p:pic>
        <p:nvPicPr>
          <p:cNvPr id="83" name="Google Shape;83;p10"/>
          <p:cNvPicPr preferRelativeResize="0"/>
          <p:nvPr/>
        </p:nvPicPr>
        <p:blipFill>
          <a:blip r:embed="rId3">
            <a:alphaModFix/>
          </a:blip>
          <a:stretch>
            <a:fillRect/>
          </a:stretch>
        </p:blipFill>
        <p:spPr>
          <a:xfrm>
            <a:off x="2213850" y="2618358"/>
            <a:ext cx="21177398" cy="8479274"/>
          </a:xfrm>
          <a:prstGeom prst="rect">
            <a:avLst/>
          </a:prstGeom>
          <a:noFill/>
          <a:ln>
            <a:noFill/>
          </a:ln>
        </p:spPr>
      </p:pic>
      <p:sp>
        <p:nvSpPr>
          <p:cNvPr id="84" name="Google Shape;84;p10"/>
          <p:cNvSpPr txBox="1"/>
          <p:nvPr/>
        </p:nvSpPr>
        <p:spPr>
          <a:xfrm>
            <a:off x="2569650" y="11413325"/>
            <a:ext cx="94776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100">
                <a:latin typeface="Calibri"/>
                <a:ea typeface="Calibri"/>
                <a:cs typeface="Calibri"/>
                <a:sym typeface="Calibri"/>
              </a:rPr>
              <a:t>Data Analysed 15/1/2020 to 31/08/2021</a:t>
            </a:r>
            <a:endParaRPr b="1" sz="4100">
              <a:latin typeface="Calibri"/>
              <a:ea typeface="Calibri"/>
              <a:cs typeface="Calibri"/>
              <a:sym typeface="Calibri"/>
            </a:endParaRPr>
          </a:p>
        </p:txBody>
      </p:sp>
      <p:sp>
        <p:nvSpPr>
          <p:cNvPr id="85" name="Google Shape;85;p10"/>
          <p:cNvSpPr txBox="1"/>
          <p:nvPr/>
        </p:nvSpPr>
        <p:spPr>
          <a:xfrm>
            <a:off x="13334450" y="11413325"/>
            <a:ext cx="10693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100">
                <a:latin typeface="Calibri"/>
                <a:ea typeface="Calibri"/>
                <a:cs typeface="Calibri"/>
                <a:sym typeface="Calibri"/>
              </a:rPr>
              <a:t>Reach max daily cased of 1,212 on 29/08/2021</a:t>
            </a:r>
            <a:endParaRPr b="1" sz="41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gee6821d9fd_0_5"/>
          <p:cNvGrpSpPr/>
          <p:nvPr/>
        </p:nvGrpSpPr>
        <p:grpSpPr>
          <a:xfrm>
            <a:off x="3157264" y="1041497"/>
            <a:ext cx="18063000" cy="1742254"/>
            <a:chOff x="3157264" y="1106811"/>
            <a:chExt cx="18063000" cy="1742254"/>
          </a:xfrm>
        </p:grpSpPr>
        <p:sp>
          <p:nvSpPr>
            <p:cNvPr id="92" name="Google Shape;92;gee6821d9fd_0_5"/>
            <p:cNvSpPr/>
            <p:nvPr/>
          </p:nvSpPr>
          <p:spPr>
            <a:xfrm>
              <a:off x="3157264" y="1106811"/>
              <a:ext cx="180630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NSW - Covid Cases over time  </a:t>
              </a:r>
              <a:endParaRPr/>
            </a:p>
          </p:txBody>
        </p:sp>
        <p:sp>
          <p:nvSpPr>
            <p:cNvPr id="93" name="Google Shape;93;gee6821d9fd_0_5"/>
            <p:cNvSpPr/>
            <p:nvPr/>
          </p:nvSpPr>
          <p:spPr>
            <a:xfrm>
              <a:off x="7822347" y="232586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2800">
                  <a:solidFill>
                    <a:schemeClr val="dk1"/>
                  </a:solidFill>
                  <a:latin typeface="Cairo"/>
                  <a:ea typeface="Cairo"/>
                  <a:cs typeface="Cairo"/>
                  <a:sym typeface="Cairo"/>
                </a:rPr>
                <a:t>COVID CASES FROM COMMENCEMENT OF PANDEMIC.</a:t>
              </a:r>
              <a:endParaRPr/>
            </a:p>
          </p:txBody>
        </p:sp>
      </p:grpSp>
      <p:sp>
        <p:nvSpPr>
          <p:cNvPr id="94" name="Google Shape;94;gee6821d9fd_0_5"/>
          <p:cNvSpPr txBox="1"/>
          <p:nvPr/>
        </p:nvSpPr>
        <p:spPr>
          <a:xfrm>
            <a:off x="13282150" y="4438525"/>
            <a:ext cx="99783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5000">
                <a:latin typeface="Calibri"/>
                <a:ea typeface="Calibri"/>
                <a:cs typeface="Calibri"/>
                <a:sym typeface="Calibri"/>
              </a:rPr>
              <a:t>Concentration</a:t>
            </a:r>
            <a:r>
              <a:rPr lang="es-MX" sz="5000">
                <a:latin typeface="Calibri"/>
                <a:ea typeface="Calibri"/>
                <a:cs typeface="Calibri"/>
                <a:sym typeface="Calibri"/>
              </a:rPr>
              <a:t> of Covid cases commenced within a single hot spot in Sydney </a:t>
            </a:r>
            <a:endParaRPr sz="5000">
              <a:latin typeface="Calibri"/>
              <a:ea typeface="Calibri"/>
              <a:cs typeface="Calibri"/>
              <a:sym typeface="Calibri"/>
            </a:endParaRPr>
          </a:p>
        </p:txBody>
      </p:sp>
      <p:sp>
        <p:nvSpPr>
          <p:cNvPr id="95" name="Google Shape;95;gee6821d9fd_0_5"/>
          <p:cNvSpPr txBox="1"/>
          <p:nvPr/>
        </p:nvSpPr>
        <p:spPr>
          <a:xfrm>
            <a:off x="13282150" y="8261850"/>
            <a:ext cx="9978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5000">
                <a:latin typeface="Calibri"/>
                <a:ea typeface="Calibri"/>
                <a:cs typeface="Calibri"/>
                <a:sym typeface="Calibri"/>
              </a:rPr>
              <a:t>The spread quickly took effect and started to reach regional NSW</a:t>
            </a:r>
            <a:endParaRPr sz="5000">
              <a:latin typeface="Calibri"/>
              <a:ea typeface="Calibri"/>
              <a:cs typeface="Calibri"/>
              <a:sym typeface="Calibri"/>
            </a:endParaRPr>
          </a:p>
        </p:txBody>
      </p:sp>
      <p:pic>
        <p:nvPicPr>
          <p:cNvPr id="96" name="Google Shape;96;gee6821d9fd_0_5"/>
          <p:cNvPicPr preferRelativeResize="0"/>
          <p:nvPr/>
        </p:nvPicPr>
        <p:blipFill>
          <a:blip r:embed="rId3">
            <a:alphaModFix/>
          </a:blip>
          <a:stretch>
            <a:fillRect/>
          </a:stretch>
        </p:blipFill>
        <p:spPr>
          <a:xfrm>
            <a:off x="1015050" y="3115642"/>
            <a:ext cx="11825297" cy="9397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gef5393e972_0_0"/>
          <p:cNvGrpSpPr/>
          <p:nvPr/>
        </p:nvGrpSpPr>
        <p:grpSpPr>
          <a:xfrm>
            <a:off x="3157264" y="1041497"/>
            <a:ext cx="18063000" cy="1742254"/>
            <a:chOff x="3157264" y="1106811"/>
            <a:chExt cx="18063000" cy="1742254"/>
          </a:xfrm>
        </p:grpSpPr>
        <p:sp>
          <p:nvSpPr>
            <p:cNvPr id="103" name="Google Shape;103;gef5393e972_0_0"/>
            <p:cNvSpPr/>
            <p:nvPr/>
          </p:nvSpPr>
          <p:spPr>
            <a:xfrm>
              <a:off x="3157264" y="1106811"/>
              <a:ext cx="180630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Projected Covid Cases in NSW </a:t>
              </a:r>
              <a:endParaRPr/>
            </a:p>
          </p:txBody>
        </p:sp>
        <p:sp>
          <p:nvSpPr>
            <p:cNvPr id="104" name="Google Shape;104;gef5393e972_0_0"/>
            <p:cNvSpPr/>
            <p:nvPr/>
          </p:nvSpPr>
          <p:spPr>
            <a:xfrm>
              <a:off x="7822347" y="2325865"/>
              <a:ext cx="8733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grpSp>
      <p:sp>
        <p:nvSpPr>
          <p:cNvPr id="105" name="Google Shape;105;gef5393e972_0_0"/>
          <p:cNvSpPr/>
          <p:nvPr/>
        </p:nvSpPr>
        <p:spPr>
          <a:xfrm>
            <a:off x="923726" y="399025"/>
            <a:ext cx="2483480" cy="2560737"/>
          </a:xfrm>
          <a:custGeom>
            <a:rect b="b" l="l" r="r" t="t"/>
            <a:pathLst>
              <a:path extrusionOk="0" h="9944609" w="10347832">
                <a:moveTo>
                  <a:pt x="5081858" y="0"/>
                </a:moveTo>
                <a:cubicBezTo>
                  <a:pt x="5462416" y="0"/>
                  <a:pt x="5687934" y="206923"/>
                  <a:pt x="5687934" y="556108"/>
                </a:cubicBezTo>
                <a:cubicBezTo>
                  <a:pt x="5687934" y="742016"/>
                  <a:pt x="5599842" y="912769"/>
                  <a:pt x="5440862" y="1014690"/>
                </a:cubicBezTo>
                <a:lnTo>
                  <a:pt x="5370314" y="1050362"/>
                </a:lnTo>
                <a:lnTo>
                  <a:pt x="5600482" y="2613677"/>
                </a:lnTo>
                <a:lnTo>
                  <a:pt x="5790712" y="2641602"/>
                </a:lnTo>
                <a:cubicBezTo>
                  <a:pt x="6416596" y="2765034"/>
                  <a:pt x="6958100" y="3093972"/>
                  <a:pt x="7343132" y="3554891"/>
                </a:cubicBezTo>
                <a:lnTo>
                  <a:pt x="7347464" y="3560624"/>
                </a:lnTo>
                <a:lnTo>
                  <a:pt x="9140240" y="2682723"/>
                </a:lnTo>
                <a:lnTo>
                  <a:pt x="9135520" y="2637616"/>
                </a:lnTo>
                <a:cubicBezTo>
                  <a:pt x="9135520" y="2327230"/>
                  <a:pt x="9414212" y="2081508"/>
                  <a:pt x="9734708" y="2081508"/>
                </a:cubicBezTo>
                <a:cubicBezTo>
                  <a:pt x="10110944" y="2081508"/>
                  <a:pt x="10347832" y="2327230"/>
                  <a:pt x="10347832" y="2637616"/>
                </a:cubicBezTo>
                <a:cubicBezTo>
                  <a:pt x="10347832" y="2973865"/>
                  <a:pt x="10110944" y="3193722"/>
                  <a:pt x="9734708" y="3193722"/>
                </a:cubicBezTo>
                <a:cubicBezTo>
                  <a:pt x="9654584" y="3193722"/>
                  <a:pt x="9577072" y="3179981"/>
                  <a:pt x="9505876" y="3154116"/>
                </a:cubicBezTo>
                <a:lnTo>
                  <a:pt x="9407250" y="3107821"/>
                </a:lnTo>
                <a:lnTo>
                  <a:pt x="7754526" y="4236951"/>
                </a:lnTo>
                <a:lnTo>
                  <a:pt x="7836458" y="4460604"/>
                </a:lnTo>
                <a:cubicBezTo>
                  <a:pt x="7888648" y="4628531"/>
                  <a:pt x="7924702" y="4803802"/>
                  <a:pt x="7942940" y="4984702"/>
                </a:cubicBezTo>
                <a:lnTo>
                  <a:pt x="7951244" y="5150580"/>
                </a:lnTo>
                <a:lnTo>
                  <a:pt x="9106908" y="5313631"/>
                </a:lnTo>
                <a:lnTo>
                  <a:pt x="9138856" y="5271361"/>
                </a:lnTo>
                <a:cubicBezTo>
                  <a:pt x="9179756" y="5226330"/>
                  <a:pt x="9231046" y="5185943"/>
                  <a:pt x="9291180" y="5153634"/>
                </a:cubicBezTo>
                <a:cubicBezTo>
                  <a:pt x="9517564" y="5063167"/>
                  <a:pt x="9758096" y="5114862"/>
                  <a:pt x="9899586" y="5321643"/>
                </a:cubicBezTo>
                <a:cubicBezTo>
                  <a:pt x="10041076" y="5541347"/>
                  <a:pt x="9942032" y="5799822"/>
                  <a:pt x="9701500" y="5877365"/>
                </a:cubicBezTo>
                <a:cubicBezTo>
                  <a:pt x="9540556" y="5990448"/>
                  <a:pt x="9303782" y="5945214"/>
                  <a:pt x="9152314" y="5784955"/>
                </a:cubicBezTo>
                <a:lnTo>
                  <a:pt x="9093742" y="5710186"/>
                </a:lnTo>
                <a:lnTo>
                  <a:pt x="7923370" y="5661186"/>
                </a:lnTo>
                <a:lnTo>
                  <a:pt x="7902432" y="5798132"/>
                </a:lnTo>
                <a:cubicBezTo>
                  <a:pt x="7884614" y="5884945"/>
                  <a:pt x="7862552" y="5970179"/>
                  <a:pt x="7836458" y="6053617"/>
                </a:cubicBezTo>
                <a:lnTo>
                  <a:pt x="7751114" y="6285204"/>
                </a:lnTo>
                <a:lnTo>
                  <a:pt x="9105612" y="7295136"/>
                </a:lnTo>
                <a:lnTo>
                  <a:pt x="9205212" y="7245499"/>
                </a:lnTo>
                <a:cubicBezTo>
                  <a:pt x="9278368" y="7216930"/>
                  <a:pt x="9358492" y="7200948"/>
                  <a:pt x="9442100" y="7200948"/>
                </a:cubicBezTo>
                <a:cubicBezTo>
                  <a:pt x="9762596" y="7200948"/>
                  <a:pt x="10041290" y="7456664"/>
                  <a:pt x="10041290" y="7750737"/>
                </a:cubicBezTo>
                <a:cubicBezTo>
                  <a:pt x="10041290" y="8057596"/>
                  <a:pt x="9762596" y="8313311"/>
                  <a:pt x="9442100" y="8313311"/>
                </a:cubicBezTo>
                <a:cubicBezTo>
                  <a:pt x="9107670" y="8313311"/>
                  <a:pt x="8828976" y="8057596"/>
                  <a:pt x="8828976" y="7750737"/>
                </a:cubicBezTo>
                <a:lnTo>
                  <a:pt x="8831702" y="7727412"/>
                </a:lnTo>
                <a:lnTo>
                  <a:pt x="7349424" y="6946477"/>
                </a:lnTo>
                <a:lnTo>
                  <a:pt x="7343132" y="6954769"/>
                </a:lnTo>
                <a:cubicBezTo>
                  <a:pt x="7068108" y="7282738"/>
                  <a:pt x="6713254" y="7544070"/>
                  <a:pt x="6304838" y="7711580"/>
                </a:cubicBezTo>
                <a:lnTo>
                  <a:pt x="6187740" y="7753071"/>
                </a:lnTo>
                <a:lnTo>
                  <a:pt x="6311390" y="8843672"/>
                </a:lnTo>
                <a:lnTo>
                  <a:pt x="6416942" y="8870181"/>
                </a:lnTo>
                <a:cubicBezTo>
                  <a:pt x="6632990" y="8944746"/>
                  <a:pt x="6791556" y="9126613"/>
                  <a:pt x="6791556" y="9388501"/>
                </a:cubicBezTo>
                <a:cubicBezTo>
                  <a:pt x="6791556" y="9685954"/>
                  <a:pt x="6509660" y="9944609"/>
                  <a:pt x="6185480" y="9944609"/>
                </a:cubicBezTo>
                <a:cubicBezTo>
                  <a:pt x="5804920" y="9944609"/>
                  <a:pt x="5579404" y="9685954"/>
                  <a:pt x="5579404" y="9388501"/>
                </a:cubicBezTo>
                <a:cubicBezTo>
                  <a:pt x="5579404" y="9257557"/>
                  <a:pt x="5611118" y="9146618"/>
                  <a:pt x="5670828" y="9059095"/>
                </a:cubicBezTo>
                <a:lnTo>
                  <a:pt x="5730324" y="8990369"/>
                </a:lnTo>
                <a:lnTo>
                  <a:pt x="5425660" y="7910344"/>
                </a:lnTo>
                <a:lnTo>
                  <a:pt x="5235256" y="7919552"/>
                </a:lnTo>
                <a:cubicBezTo>
                  <a:pt x="4762298" y="7919552"/>
                  <a:pt x="4319170" y="7803985"/>
                  <a:pt x="3933416" y="7600033"/>
                </a:cubicBezTo>
                <a:lnTo>
                  <a:pt x="3878258" y="7567393"/>
                </a:lnTo>
                <a:lnTo>
                  <a:pt x="3255044" y="8392442"/>
                </a:lnTo>
                <a:lnTo>
                  <a:pt x="3259480" y="8398313"/>
                </a:lnTo>
                <a:cubicBezTo>
                  <a:pt x="3358076" y="8579246"/>
                  <a:pt x="3315820" y="8837721"/>
                  <a:pt x="3076374" y="8954035"/>
                </a:cubicBezTo>
                <a:cubicBezTo>
                  <a:pt x="2851014" y="9044501"/>
                  <a:pt x="2569314" y="9005730"/>
                  <a:pt x="2470718" y="8786026"/>
                </a:cubicBezTo>
                <a:cubicBezTo>
                  <a:pt x="2329868" y="8579246"/>
                  <a:pt x="2428464" y="8320770"/>
                  <a:pt x="2653824" y="8230304"/>
                </a:cubicBezTo>
                <a:cubicBezTo>
                  <a:pt x="2727770" y="8181840"/>
                  <a:pt x="2813600" y="8164271"/>
                  <a:pt x="2898688" y="8172147"/>
                </a:cubicBezTo>
                <a:lnTo>
                  <a:pt x="2929714" y="8178087"/>
                </a:lnTo>
                <a:lnTo>
                  <a:pt x="3467784" y="7286159"/>
                </a:lnTo>
                <a:lnTo>
                  <a:pt x="3306972" y="7143337"/>
                </a:lnTo>
                <a:cubicBezTo>
                  <a:pt x="3122780" y="6963201"/>
                  <a:pt x="2965190" y="6757118"/>
                  <a:pt x="2840152" y="6530960"/>
                </a:cubicBezTo>
                <a:lnTo>
                  <a:pt x="2746366" y="6339519"/>
                </a:lnTo>
                <a:lnTo>
                  <a:pt x="1209098" y="6826854"/>
                </a:lnTo>
                <a:lnTo>
                  <a:pt x="1199406" y="6909958"/>
                </a:lnTo>
                <a:cubicBezTo>
                  <a:pt x="1141018" y="7158736"/>
                  <a:pt x="889734" y="7356769"/>
                  <a:pt x="606076" y="7356769"/>
                </a:cubicBezTo>
                <a:cubicBezTo>
                  <a:pt x="281894" y="7356769"/>
                  <a:pt x="0" y="7098114"/>
                  <a:pt x="0" y="6800661"/>
                </a:cubicBezTo>
                <a:cubicBezTo>
                  <a:pt x="0" y="6464410"/>
                  <a:pt x="281894" y="6244553"/>
                  <a:pt x="606076" y="6244553"/>
                </a:cubicBezTo>
                <a:cubicBezTo>
                  <a:pt x="727644" y="6244553"/>
                  <a:pt x="843264" y="6275471"/>
                  <a:pt x="940304" y="6331849"/>
                </a:cubicBezTo>
                <a:lnTo>
                  <a:pt x="990508" y="6367769"/>
                </a:lnTo>
                <a:lnTo>
                  <a:pt x="2543670" y="5636401"/>
                </a:lnTo>
                <a:lnTo>
                  <a:pt x="2527726" y="5533178"/>
                </a:lnTo>
                <a:cubicBezTo>
                  <a:pt x="2518508" y="5443427"/>
                  <a:pt x="2513790" y="5352315"/>
                  <a:pt x="2513790" y="5260060"/>
                </a:cubicBezTo>
                <a:cubicBezTo>
                  <a:pt x="2513790" y="5073960"/>
                  <a:pt x="2532666" y="4892631"/>
                  <a:pt x="2568652" y="4717788"/>
                </a:cubicBezTo>
                <a:lnTo>
                  <a:pt x="2615498" y="4536872"/>
                </a:lnTo>
                <a:lnTo>
                  <a:pt x="993588" y="3703335"/>
                </a:lnTo>
                <a:lnTo>
                  <a:pt x="978004" y="3711234"/>
                </a:lnTo>
                <a:cubicBezTo>
                  <a:pt x="904006" y="3740130"/>
                  <a:pt x="820318" y="3756296"/>
                  <a:pt x="728702" y="3756296"/>
                </a:cubicBezTo>
                <a:cubicBezTo>
                  <a:pt x="404520" y="3756296"/>
                  <a:pt x="122624" y="3497642"/>
                  <a:pt x="122624" y="3200188"/>
                </a:cubicBezTo>
                <a:cubicBezTo>
                  <a:pt x="122624" y="2902735"/>
                  <a:pt x="404520" y="2644082"/>
                  <a:pt x="728702" y="2644082"/>
                </a:cubicBezTo>
                <a:cubicBezTo>
                  <a:pt x="1095166" y="2644082"/>
                  <a:pt x="1334778" y="2902735"/>
                  <a:pt x="1334778" y="3200188"/>
                </a:cubicBezTo>
                <a:lnTo>
                  <a:pt x="1331948" y="3228272"/>
                </a:lnTo>
                <a:lnTo>
                  <a:pt x="2947944" y="3805555"/>
                </a:lnTo>
                <a:lnTo>
                  <a:pt x="2975820" y="3760294"/>
                </a:lnTo>
                <a:cubicBezTo>
                  <a:pt x="3121898" y="3547239"/>
                  <a:pt x="3298546" y="3356497"/>
                  <a:pt x="3499814" y="3193855"/>
                </a:cubicBezTo>
                <a:lnTo>
                  <a:pt x="3607218" y="3115294"/>
                </a:lnTo>
                <a:lnTo>
                  <a:pt x="3260276" y="2380240"/>
                </a:lnTo>
                <a:lnTo>
                  <a:pt x="3207096" y="2392330"/>
                </a:lnTo>
                <a:cubicBezTo>
                  <a:pt x="3028164" y="2414746"/>
                  <a:pt x="2851214" y="2329930"/>
                  <a:pt x="2777266" y="2165146"/>
                </a:cubicBezTo>
                <a:cubicBezTo>
                  <a:pt x="2636410" y="1997130"/>
                  <a:pt x="2735008" y="1738645"/>
                  <a:pt x="2974464" y="1609403"/>
                </a:cubicBezTo>
                <a:cubicBezTo>
                  <a:pt x="3157576" y="1518933"/>
                  <a:pt x="3439286" y="1570630"/>
                  <a:pt x="3580142" y="1777418"/>
                </a:cubicBezTo>
                <a:cubicBezTo>
                  <a:pt x="3632964" y="1914738"/>
                  <a:pt x="3636264" y="2052059"/>
                  <a:pt x="3572852" y="2164136"/>
                </a:cubicBezTo>
                <a:lnTo>
                  <a:pt x="3541742" y="2207251"/>
                </a:lnTo>
                <a:lnTo>
                  <a:pt x="3981810" y="2885042"/>
                </a:lnTo>
                <a:lnTo>
                  <a:pt x="4171532" y="2796013"/>
                </a:lnTo>
                <a:cubicBezTo>
                  <a:pt x="4334574" y="2728910"/>
                  <a:pt x="4505912" y="2676867"/>
                  <a:pt x="4683788" y="2641602"/>
                </a:cubicBezTo>
                <a:lnTo>
                  <a:pt x="4795788" y="2625058"/>
                </a:lnTo>
                <a:lnTo>
                  <a:pt x="4829476" y="1056475"/>
                </a:lnTo>
                <a:lnTo>
                  <a:pt x="4747628" y="1014690"/>
                </a:lnTo>
                <a:cubicBezTo>
                  <a:pt x="4585896" y="912769"/>
                  <a:pt x="4475780" y="742016"/>
                  <a:pt x="4475780" y="556108"/>
                </a:cubicBezTo>
                <a:cubicBezTo>
                  <a:pt x="4475780" y="206923"/>
                  <a:pt x="4757676" y="0"/>
                  <a:pt x="508185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106" name="Google Shape;106;gef5393e972_0_0"/>
          <p:cNvPicPr preferRelativeResize="0"/>
          <p:nvPr/>
        </p:nvPicPr>
        <p:blipFill>
          <a:blip r:embed="rId3">
            <a:alphaModFix/>
          </a:blip>
          <a:stretch>
            <a:fillRect/>
          </a:stretch>
        </p:blipFill>
        <p:spPr>
          <a:xfrm>
            <a:off x="2586850" y="2783767"/>
            <a:ext cx="18633526" cy="7666124"/>
          </a:xfrm>
          <a:prstGeom prst="rect">
            <a:avLst/>
          </a:prstGeom>
          <a:noFill/>
          <a:ln>
            <a:noFill/>
          </a:ln>
        </p:spPr>
      </p:pic>
      <p:sp>
        <p:nvSpPr>
          <p:cNvPr id="107" name="Google Shape;107;gef5393e972_0_0"/>
          <p:cNvSpPr txBox="1"/>
          <p:nvPr/>
        </p:nvSpPr>
        <p:spPr>
          <a:xfrm>
            <a:off x="7486950" y="10846175"/>
            <a:ext cx="9978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5000">
                <a:latin typeface="Calibri"/>
                <a:ea typeface="Calibri"/>
                <a:cs typeface="Calibri"/>
                <a:sym typeface="Calibri"/>
              </a:rPr>
              <a:t>Simulation 1 based on 14 days </a:t>
            </a:r>
            <a:endParaRPr sz="5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12"/>
          <p:cNvGrpSpPr/>
          <p:nvPr/>
        </p:nvGrpSpPr>
        <p:grpSpPr>
          <a:xfrm>
            <a:off x="3157264" y="1041497"/>
            <a:ext cx="18063121" cy="1742274"/>
            <a:chOff x="3157264" y="1106811"/>
            <a:chExt cx="18063121" cy="1742274"/>
          </a:xfrm>
        </p:grpSpPr>
        <p:sp>
          <p:nvSpPr>
            <p:cNvPr id="114" name="Google Shape;114;p12"/>
            <p:cNvSpPr/>
            <p:nvPr/>
          </p:nvSpPr>
          <p:spPr>
            <a:xfrm>
              <a:off x="3157264" y="1106811"/>
              <a:ext cx="18063121"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8000">
                  <a:solidFill>
                    <a:schemeClr val="accent1"/>
                  </a:solidFill>
                  <a:latin typeface="Cairo"/>
                  <a:ea typeface="Cairo"/>
                  <a:cs typeface="Cairo"/>
                  <a:sym typeface="Cairo"/>
                </a:rPr>
                <a:t>Projected Covid Cases in NSW </a:t>
              </a:r>
              <a:endParaRPr/>
            </a:p>
          </p:txBody>
        </p:sp>
        <p:sp>
          <p:nvSpPr>
            <p:cNvPr id="115" name="Google Shape;115;p12"/>
            <p:cNvSpPr/>
            <p:nvPr/>
          </p:nvSpPr>
          <p:spPr>
            <a:xfrm>
              <a:off x="7822347" y="2325865"/>
              <a:ext cx="87329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grpSp>
      <p:sp>
        <p:nvSpPr>
          <p:cNvPr id="116" name="Google Shape;116;p12"/>
          <p:cNvSpPr/>
          <p:nvPr/>
        </p:nvSpPr>
        <p:spPr>
          <a:xfrm>
            <a:off x="923726" y="399025"/>
            <a:ext cx="2483480" cy="2560737"/>
          </a:xfrm>
          <a:custGeom>
            <a:rect b="b" l="l" r="r" t="t"/>
            <a:pathLst>
              <a:path extrusionOk="0" h="9944609" w="10347832">
                <a:moveTo>
                  <a:pt x="5081858" y="0"/>
                </a:moveTo>
                <a:cubicBezTo>
                  <a:pt x="5462416" y="0"/>
                  <a:pt x="5687934" y="206923"/>
                  <a:pt x="5687934" y="556108"/>
                </a:cubicBezTo>
                <a:cubicBezTo>
                  <a:pt x="5687934" y="742016"/>
                  <a:pt x="5599842" y="912769"/>
                  <a:pt x="5440862" y="1014690"/>
                </a:cubicBezTo>
                <a:lnTo>
                  <a:pt x="5370314" y="1050362"/>
                </a:lnTo>
                <a:lnTo>
                  <a:pt x="5600482" y="2613677"/>
                </a:lnTo>
                <a:lnTo>
                  <a:pt x="5790712" y="2641602"/>
                </a:lnTo>
                <a:cubicBezTo>
                  <a:pt x="6416596" y="2765034"/>
                  <a:pt x="6958100" y="3093972"/>
                  <a:pt x="7343132" y="3554891"/>
                </a:cubicBezTo>
                <a:lnTo>
                  <a:pt x="7347464" y="3560624"/>
                </a:lnTo>
                <a:lnTo>
                  <a:pt x="9140240" y="2682723"/>
                </a:lnTo>
                <a:lnTo>
                  <a:pt x="9135520" y="2637616"/>
                </a:lnTo>
                <a:cubicBezTo>
                  <a:pt x="9135520" y="2327230"/>
                  <a:pt x="9414212" y="2081508"/>
                  <a:pt x="9734708" y="2081508"/>
                </a:cubicBezTo>
                <a:cubicBezTo>
                  <a:pt x="10110944" y="2081508"/>
                  <a:pt x="10347832" y="2327230"/>
                  <a:pt x="10347832" y="2637616"/>
                </a:cubicBezTo>
                <a:cubicBezTo>
                  <a:pt x="10347832" y="2973865"/>
                  <a:pt x="10110944" y="3193722"/>
                  <a:pt x="9734708" y="3193722"/>
                </a:cubicBezTo>
                <a:cubicBezTo>
                  <a:pt x="9654584" y="3193722"/>
                  <a:pt x="9577072" y="3179981"/>
                  <a:pt x="9505876" y="3154116"/>
                </a:cubicBezTo>
                <a:lnTo>
                  <a:pt x="9407250" y="3107821"/>
                </a:lnTo>
                <a:lnTo>
                  <a:pt x="7754526" y="4236951"/>
                </a:lnTo>
                <a:lnTo>
                  <a:pt x="7836458" y="4460604"/>
                </a:lnTo>
                <a:cubicBezTo>
                  <a:pt x="7888648" y="4628531"/>
                  <a:pt x="7924702" y="4803802"/>
                  <a:pt x="7942940" y="4984702"/>
                </a:cubicBezTo>
                <a:lnTo>
                  <a:pt x="7951244" y="5150580"/>
                </a:lnTo>
                <a:lnTo>
                  <a:pt x="9106908" y="5313631"/>
                </a:lnTo>
                <a:lnTo>
                  <a:pt x="9138856" y="5271361"/>
                </a:lnTo>
                <a:cubicBezTo>
                  <a:pt x="9179756" y="5226330"/>
                  <a:pt x="9231046" y="5185943"/>
                  <a:pt x="9291180" y="5153634"/>
                </a:cubicBezTo>
                <a:cubicBezTo>
                  <a:pt x="9517564" y="5063167"/>
                  <a:pt x="9758096" y="5114862"/>
                  <a:pt x="9899586" y="5321643"/>
                </a:cubicBezTo>
                <a:cubicBezTo>
                  <a:pt x="10041076" y="5541347"/>
                  <a:pt x="9942032" y="5799822"/>
                  <a:pt x="9701500" y="5877365"/>
                </a:cubicBezTo>
                <a:cubicBezTo>
                  <a:pt x="9540556" y="5990448"/>
                  <a:pt x="9303782" y="5945214"/>
                  <a:pt x="9152314" y="5784955"/>
                </a:cubicBezTo>
                <a:lnTo>
                  <a:pt x="9093742" y="5710186"/>
                </a:lnTo>
                <a:lnTo>
                  <a:pt x="7923370" y="5661186"/>
                </a:lnTo>
                <a:lnTo>
                  <a:pt x="7902432" y="5798132"/>
                </a:lnTo>
                <a:cubicBezTo>
                  <a:pt x="7884614" y="5884945"/>
                  <a:pt x="7862552" y="5970179"/>
                  <a:pt x="7836458" y="6053617"/>
                </a:cubicBezTo>
                <a:lnTo>
                  <a:pt x="7751114" y="6285204"/>
                </a:lnTo>
                <a:lnTo>
                  <a:pt x="9105612" y="7295136"/>
                </a:lnTo>
                <a:lnTo>
                  <a:pt x="9205212" y="7245499"/>
                </a:lnTo>
                <a:cubicBezTo>
                  <a:pt x="9278368" y="7216930"/>
                  <a:pt x="9358492" y="7200948"/>
                  <a:pt x="9442100" y="7200948"/>
                </a:cubicBezTo>
                <a:cubicBezTo>
                  <a:pt x="9762596" y="7200948"/>
                  <a:pt x="10041290" y="7456664"/>
                  <a:pt x="10041290" y="7750737"/>
                </a:cubicBezTo>
                <a:cubicBezTo>
                  <a:pt x="10041290" y="8057596"/>
                  <a:pt x="9762596" y="8313311"/>
                  <a:pt x="9442100" y="8313311"/>
                </a:cubicBezTo>
                <a:cubicBezTo>
                  <a:pt x="9107670" y="8313311"/>
                  <a:pt x="8828976" y="8057596"/>
                  <a:pt x="8828976" y="7750737"/>
                </a:cubicBezTo>
                <a:lnTo>
                  <a:pt x="8831702" y="7727412"/>
                </a:lnTo>
                <a:lnTo>
                  <a:pt x="7349424" y="6946477"/>
                </a:lnTo>
                <a:lnTo>
                  <a:pt x="7343132" y="6954769"/>
                </a:lnTo>
                <a:cubicBezTo>
                  <a:pt x="7068108" y="7282738"/>
                  <a:pt x="6713254" y="7544070"/>
                  <a:pt x="6304838" y="7711580"/>
                </a:cubicBezTo>
                <a:lnTo>
                  <a:pt x="6187740" y="7753071"/>
                </a:lnTo>
                <a:lnTo>
                  <a:pt x="6311390" y="8843672"/>
                </a:lnTo>
                <a:lnTo>
                  <a:pt x="6416942" y="8870181"/>
                </a:lnTo>
                <a:cubicBezTo>
                  <a:pt x="6632990" y="8944746"/>
                  <a:pt x="6791556" y="9126613"/>
                  <a:pt x="6791556" y="9388501"/>
                </a:cubicBezTo>
                <a:cubicBezTo>
                  <a:pt x="6791556" y="9685954"/>
                  <a:pt x="6509660" y="9944609"/>
                  <a:pt x="6185480" y="9944609"/>
                </a:cubicBezTo>
                <a:cubicBezTo>
                  <a:pt x="5804920" y="9944609"/>
                  <a:pt x="5579404" y="9685954"/>
                  <a:pt x="5579404" y="9388501"/>
                </a:cubicBezTo>
                <a:cubicBezTo>
                  <a:pt x="5579404" y="9257557"/>
                  <a:pt x="5611118" y="9146618"/>
                  <a:pt x="5670828" y="9059095"/>
                </a:cubicBezTo>
                <a:lnTo>
                  <a:pt x="5730324" y="8990369"/>
                </a:lnTo>
                <a:lnTo>
                  <a:pt x="5425660" y="7910344"/>
                </a:lnTo>
                <a:lnTo>
                  <a:pt x="5235256" y="7919552"/>
                </a:lnTo>
                <a:cubicBezTo>
                  <a:pt x="4762298" y="7919552"/>
                  <a:pt x="4319170" y="7803985"/>
                  <a:pt x="3933416" y="7600033"/>
                </a:cubicBezTo>
                <a:lnTo>
                  <a:pt x="3878258" y="7567393"/>
                </a:lnTo>
                <a:lnTo>
                  <a:pt x="3255044" y="8392442"/>
                </a:lnTo>
                <a:lnTo>
                  <a:pt x="3259480" y="8398313"/>
                </a:lnTo>
                <a:cubicBezTo>
                  <a:pt x="3358076" y="8579246"/>
                  <a:pt x="3315820" y="8837721"/>
                  <a:pt x="3076374" y="8954035"/>
                </a:cubicBezTo>
                <a:cubicBezTo>
                  <a:pt x="2851014" y="9044501"/>
                  <a:pt x="2569314" y="9005730"/>
                  <a:pt x="2470718" y="8786026"/>
                </a:cubicBezTo>
                <a:cubicBezTo>
                  <a:pt x="2329868" y="8579246"/>
                  <a:pt x="2428464" y="8320770"/>
                  <a:pt x="2653824" y="8230304"/>
                </a:cubicBezTo>
                <a:cubicBezTo>
                  <a:pt x="2727770" y="8181840"/>
                  <a:pt x="2813600" y="8164271"/>
                  <a:pt x="2898688" y="8172147"/>
                </a:cubicBezTo>
                <a:lnTo>
                  <a:pt x="2929714" y="8178087"/>
                </a:lnTo>
                <a:lnTo>
                  <a:pt x="3467784" y="7286159"/>
                </a:lnTo>
                <a:lnTo>
                  <a:pt x="3306972" y="7143337"/>
                </a:lnTo>
                <a:cubicBezTo>
                  <a:pt x="3122780" y="6963201"/>
                  <a:pt x="2965190" y="6757118"/>
                  <a:pt x="2840152" y="6530960"/>
                </a:cubicBezTo>
                <a:lnTo>
                  <a:pt x="2746366" y="6339519"/>
                </a:lnTo>
                <a:lnTo>
                  <a:pt x="1209098" y="6826854"/>
                </a:lnTo>
                <a:lnTo>
                  <a:pt x="1199406" y="6909958"/>
                </a:lnTo>
                <a:cubicBezTo>
                  <a:pt x="1141018" y="7158736"/>
                  <a:pt x="889734" y="7356769"/>
                  <a:pt x="606076" y="7356769"/>
                </a:cubicBezTo>
                <a:cubicBezTo>
                  <a:pt x="281894" y="7356769"/>
                  <a:pt x="0" y="7098114"/>
                  <a:pt x="0" y="6800661"/>
                </a:cubicBezTo>
                <a:cubicBezTo>
                  <a:pt x="0" y="6464410"/>
                  <a:pt x="281894" y="6244553"/>
                  <a:pt x="606076" y="6244553"/>
                </a:cubicBezTo>
                <a:cubicBezTo>
                  <a:pt x="727644" y="6244553"/>
                  <a:pt x="843264" y="6275471"/>
                  <a:pt x="940304" y="6331849"/>
                </a:cubicBezTo>
                <a:lnTo>
                  <a:pt x="990508" y="6367769"/>
                </a:lnTo>
                <a:lnTo>
                  <a:pt x="2543670" y="5636401"/>
                </a:lnTo>
                <a:lnTo>
                  <a:pt x="2527726" y="5533178"/>
                </a:lnTo>
                <a:cubicBezTo>
                  <a:pt x="2518508" y="5443427"/>
                  <a:pt x="2513790" y="5352315"/>
                  <a:pt x="2513790" y="5260060"/>
                </a:cubicBezTo>
                <a:cubicBezTo>
                  <a:pt x="2513790" y="5073960"/>
                  <a:pt x="2532666" y="4892631"/>
                  <a:pt x="2568652" y="4717788"/>
                </a:cubicBezTo>
                <a:lnTo>
                  <a:pt x="2615498" y="4536872"/>
                </a:lnTo>
                <a:lnTo>
                  <a:pt x="993588" y="3703335"/>
                </a:lnTo>
                <a:lnTo>
                  <a:pt x="978004" y="3711234"/>
                </a:lnTo>
                <a:cubicBezTo>
                  <a:pt x="904006" y="3740130"/>
                  <a:pt x="820318" y="3756296"/>
                  <a:pt x="728702" y="3756296"/>
                </a:cubicBezTo>
                <a:cubicBezTo>
                  <a:pt x="404520" y="3756296"/>
                  <a:pt x="122624" y="3497642"/>
                  <a:pt x="122624" y="3200188"/>
                </a:cubicBezTo>
                <a:cubicBezTo>
                  <a:pt x="122624" y="2902735"/>
                  <a:pt x="404520" y="2644082"/>
                  <a:pt x="728702" y="2644082"/>
                </a:cubicBezTo>
                <a:cubicBezTo>
                  <a:pt x="1095166" y="2644082"/>
                  <a:pt x="1334778" y="2902735"/>
                  <a:pt x="1334778" y="3200188"/>
                </a:cubicBezTo>
                <a:lnTo>
                  <a:pt x="1331948" y="3228272"/>
                </a:lnTo>
                <a:lnTo>
                  <a:pt x="2947944" y="3805555"/>
                </a:lnTo>
                <a:lnTo>
                  <a:pt x="2975820" y="3760294"/>
                </a:lnTo>
                <a:cubicBezTo>
                  <a:pt x="3121898" y="3547239"/>
                  <a:pt x="3298546" y="3356497"/>
                  <a:pt x="3499814" y="3193855"/>
                </a:cubicBezTo>
                <a:lnTo>
                  <a:pt x="3607218" y="3115294"/>
                </a:lnTo>
                <a:lnTo>
                  <a:pt x="3260276" y="2380240"/>
                </a:lnTo>
                <a:lnTo>
                  <a:pt x="3207096" y="2392330"/>
                </a:lnTo>
                <a:cubicBezTo>
                  <a:pt x="3028164" y="2414746"/>
                  <a:pt x="2851214" y="2329930"/>
                  <a:pt x="2777266" y="2165146"/>
                </a:cubicBezTo>
                <a:cubicBezTo>
                  <a:pt x="2636410" y="1997130"/>
                  <a:pt x="2735008" y="1738645"/>
                  <a:pt x="2974464" y="1609403"/>
                </a:cubicBezTo>
                <a:cubicBezTo>
                  <a:pt x="3157576" y="1518933"/>
                  <a:pt x="3439286" y="1570630"/>
                  <a:pt x="3580142" y="1777418"/>
                </a:cubicBezTo>
                <a:cubicBezTo>
                  <a:pt x="3632964" y="1914738"/>
                  <a:pt x="3636264" y="2052059"/>
                  <a:pt x="3572852" y="2164136"/>
                </a:cubicBezTo>
                <a:lnTo>
                  <a:pt x="3541742" y="2207251"/>
                </a:lnTo>
                <a:lnTo>
                  <a:pt x="3981810" y="2885042"/>
                </a:lnTo>
                <a:lnTo>
                  <a:pt x="4171532" y="2796013"/>
                </a:lnTo>
                <a:cubicBezTo>
                  <a:pt x="4334574" y="2728910"/>
                  <a:pt x="4505912" y="2676867"/>
                  <a:pt x="4683788" y="2641602"/>
                </a:cubicBezTo>
                <a:lnTo>
                  <a:pt x="4795788" y="2625058"/>
                </a:lnTo>
                <a:lnTo>
                  <a:pt x="4829476" y="1056475"/>
                </a:lnTo>
                <a:lnTo>
                  <a:pt x="4747628" y="1014690"/>
                </a:lnTo>
                <a:cubicBezTo>
                  <a:pt x="4585896" y="912769"/>
                  <a:pt x="4475780" y="742016"/>
                  <a:pt x="4475780" y="556108"/>
                </a:cubicBezTo>
                <a:cubicBezTo>
                  <a:pt x="4475780" y="206923"/>
                  <a:pt x="4757676" y="0"/>
                  <a:pt x="508185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 name="Google Shape;117;p12"/>
          <p:cNvSpPr txBox="1"/>
          <p:nvPr/>
        </p:nvSpPr>
        <p:spPr>
          <a:xfrm>
            <a:off x="7758210" y="11879050"/>
            <a:ext cx="8290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5000">
                <a:latin typeface="Calibri"/>
                <a:ea typeface="Calibri"/>
                <a:cs typeface="Calibri"/>
                <a:sym typeface="Calibri"/>
              </a:rPr>
              <a:t>Simulation 2 based on 30 days </a:t>
            </a:r>
            <a:endParaRPr sz="5000">
              <a:latin typeface="Calibri"/>
              <a:ea typeface="Calibri"/>
              <a:cs typeface="Calibri"/>
              <a:sym typeface="Calibri"/>
            </a:endParaRPr>
          </a:p>
        </p:txBody>
      </p:sp>
      <p:pic>
        <p:nvPicPr>
          <p:cNvPr id="118" name="Google Shape;118;p12"/>
          <p:cNvPicPr preferRelativeResize="0"/>
          <p:nvPr/>
        </p:nvPicPr>
        <p:blipFill>
          <a:blip r:embed="rId3">
            <a:alphaModFix/>
          </a:blip>
          <a:stretch>
            <a:fillRect/>
          </a:stretch>
        </p:blipFill>
        <p:spPr>
          <a:xfrm>
            <a:off x="1731800" y="2783768"/>
            <a:ext cx="20914026" cy="850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p:nvPr/>
        </p:nvSpPr>
        <p:spPr>
          <a:xfrm>
            <a:off x="-170925" y="-256375"/>
            <a:ext cx="24762900" cy="1426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25" name="Google Shape;125;p23"/>
          <p:cNvSpPr/>
          <p:nvPr/>
        </p:nvSpPr>
        <p:spPr>
          <a:xfrm rot="-5400000">
            <a:off x="6298072" y="-1247722"/>
            <a:ext cx="3403200" cy="11688600"/>
          </a:xfrm>
          <a:prstGeom prst="roundRect">
            <a:avLst>
              <a:gd fmla="val 50000" name="adj"/>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26" name="Google Shape;126;p23"/>
          <p:cNvSpPr/>
          <p:nvPr/>
        </p:nvSpPr>
        <p:spPr>
          <a:xfrm>
            <a:off x="528899" y="3242358"/>
            <a:ext cx="14941500" cy="2708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7000">
                <a:solidFill>
                  <a:schemeClr val="lt1"/>
                </a:solidFill>
                <a:latin typeface="Lato Black"/>
                <a:ea typeface="Lato Black"/>
                <a:cs typeface="Lato Black"/>
                <a:sym typeface="Lato Black"/>
              </a:rPr>
              <a:t>1,312</a:t>
            </a:r>
            <a:endParaRPr/>
          </a:p>
        </p:txBody>
      </p:sp>
      <p:sp>
        <p:nvSpPr>
          <p:cNvPr id="127" name="Google Shape;127;p23"/>
          <p:cNvSpPr/>
          <p:nvPr/>
        </p:nvSpPr>
        <p:spPr>
          <a:xfrm rot="-5400000">
            <a:off x="6298072" y="3131453"/>
            <a:ext cx="3403200" cy="11688600"/>
          </a:xfrm>
          <a:prstGeom prst="roundRect">
            <a:avLst>
              <a:gd fmla="val 50000" name="adj"/>
            </a:avLst>
          </a:prstGeom>
          <a:solidFill>
            <a:schemeClr val="accent2">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128" name="Google Shape;128;p23"/>
          <p:cNvSpPr/>
          <p:nvPr/>
        </p:nvSpPr>
        <p:spPr>
          <a:xfrm>
            <a:off x="528899" y="7621533"/>
            <a:ext cx="14941500" cy="270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17000">
                <a:solidFill>
                  <a:schemeClr val="lt1"/>
                </a:solidFill>
                <a:latin typeface="Lato Black"/>
                <a:ea typeface="Lato Black"/>
                <a:cs typeface="Lato Black"/>
                <a:sym typeface="Lato Black"/>
              </a:rPr>
              <a:t>1,906</a:t>
            </a:r>
            <a:endParaRPr/>
          </a:p>
        </p:txBody>
      </p:sp>
      <p:sp>
        <p:nvSpPr>
          <p:cNvPr id="129" name="Google Shape;129;p23"/>
          <p:cNvSpPr/>
          <p:nvPr/>
        </p:nvSpPr>
        <p:spPr>
          <a:xfrm>
            <a:off x="11458149" y="3242358"/>
            <a:ext cx="14941500" cy="270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14800">
                <a:solidFill>
                  <a:schemeClr val="lt1"/>
                </a:solidFill>
                <a:latin typeface="Lato Black"/>
                <a:ea typeface="Lato Black"/>
                <a:cs typeface="Lato Black"/>
                <a:sym typeface="Lato Black"/>
              </a:rPr>
              <a:t>in 14 days</a:t>
            </a:r>
            <a:endParaRPr sz="14800"/>
          </a:p>
        </p:txBody>
      </p:sp>
      <p:sp>
        <p:nvSpPr>
          <p:cNvPr id="130" name="Google Shape;130;p23"/>
          <p:cNvSpPr/>
          <p:nvPr/>
        </p:nvSpPr>
        <p:spPr>
          <a:xfrm>
            <a:off x="11458149" y="7621558"/>
            <a:ext cx="14941500" cy="270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14800">
                <a:solidFill>
                  <a:schemeClr val="lt1"/>
                </a:solidFill>
                <a:latin typeface="Lato Black"/>
                <a:ea typeface="Lato Black"/>
                <a:cs typeface="Lato Black"/>
                <a:sym typeface="Lato Black"/>
              </a:rPr>
              <a:t>in 30 days</a:t>
            </a:r>
            <a:endParaRPr sz="14800"/>
          </a:p>
        </p:txBody>
      </p:sp>
      <p:sp>
        <p:nvSpPr>
          <p:cNvPr id="131" name="Google Shape;131;p23"/>
          <p:cNvSpPr/>
          <p:nvPr/>
        </p:nvSpPr>
        <p:spPr>
          <a:xfrm>
            <a:off x="4718074" y="533958"/>
            <a:ext cx="14941500" cy="270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9000">
                <a:solidFill>
                  <a:schemeClr val="lt1"/>
                </a:solidFill>
                <a:latin typeface="Lato Black"/>
                <a:ea typeface="Lato Black"/>
                <a:cs typeface="Lato Black"/>
                <a:sym typeface="Lato Black"/>
              </a:rPr>
              <a:t>NSW Projected Daily Cases</a:t>
            </a:r>
            <a:endParaRPr sz="9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ee6821d9fd_0_32"/>
          <p:cNvPicPr preferRelativeResize="0"/>
          <p:nvPr/>
        </p:nvPicPr>
        <p:blipFill>
          <a:blip r:embed="rId3">
            <a:alphaModFix amt="48000"/>
          </a:blip>
          <a:stretch>
            <a:fillRect/>
          </a:stretch>
        </p:blipFill>
        <p:spPr>
          <a:xfrm>
            <a:off x="0" y="0"/>
            <a:ext cx="24620375" cy="15131275"/>
          </a:xfrm>
          <a:prstGeom prst="rect">
            <a:avLst/>
          </a:prstGeom>
          <a:noFill/>
          <a:ln>
            <a:noFill/>
          </a:ln>
          <a:effectLst>
            <a:outerShdw blurRad="57150" rotWithShape="0" algn="bl" dir="5400000" dist="19050">
              <a:srgbClr val="000000">
                <a:alpha val="50000"/>
              </a:srgbClr>
            </a:outerShdw>
          </a:effectLst>
        </p:spPr>
      </p:pic>
      <p:pic>
        <p:nvPicPr>
          <p:cNvPr id="138" name="Google Shape;138;gee6821d9fd_0_32"/>
          <p:cNvPicPr preferRelativeResize="0"/>
          <p:nvPr/>
        </p:nvPicPr>
        <p:blipFill>
          <a:blip r:embed="rId4">
            <a:alphaModFix/>
          </a:blip>
          <a:stretch>
            <a:fillRect/>
          </a:stretch>
        </p:blipFill>
        <p:spPr>
          <a:xfrm>
            <a:off x="382375" y="3719825"/>
            <a:ext cx="23855624" cy="6276325"/>
          </a:xfrm>
          <a:prstGeom prst="rect">
            <a:avLst/>
          </a:prstGeom>
          <a:noFill/>
          <a:ln>
            <a:noFill/>
          </a:ln>
          <a:effectLst>
            <a:outerShdw blurRad="57150" rotWithShape="0" algn="bl" dir="5400000" dist="19050">
              <a:srgbClr val="000000">
                <a:alpha val="50000"/>
              </a:srgbClr>
            </a:outerShdw>
          </a:effectLst>
        </p:spPr>
      </p:pic>
      <p:sp>
        <p:nvSpPr>
          <p:cNvPr id="139" name="Google Shape;139;gee6821d9fd_0_32"/>
          <p:cNvSpPr txBox="1"/>
          <p:nvPr/>
        </p:nvSpPr>
        <p:spPr>
          <a:xfrm>
            <a:off x="20343800" y="8960600"/>
            <a:ext cx="334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4000">
                <a:latin typeface="Calibri"/>
                <a:ea typeface="Calibri"/>
                <a:cs typeface="Calibri"/>
                <a:sym typeface="Calibri"/>
              </a:rPr>
              <a:t>10/09/2021</a:t>
            </a:r>
            <a:endParaRPr sz="4000">
              <a:latin typeface="Calibri"/>
              <a:ea typeface="Calibri"/>
              <a:cs typeface="Calibri"/>
              <a:sym typeface="Calibri"/>
            </a:endParaRPr>
          </a:p>
        </p:txBody>
      </p:sp>
      <p:sp>
        <p:nvSpPr>
          <p:cNvPr id="140" name="Google Shape;140;gee6821d9fd_0_32"/>
          <p:cNvSpPr txBox="1"/>
          <p:nvPr/>
        </p:nvSpPr>
        <p:spPr>
          <a:xfrm>
            <a:off x="814700" y="1139725"/>
            <a:ext cx="1792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7000">
                <a:latin typeface="Calibri"/>
                <a:ea typeface="Calibri"/>
                <a:cs typeface="Calibri"/>
                <a:sym typeface="Calibri"/>
              </a:rPr>
              <a:t>We knew this was going to be a problem….</a:t>
            </a:r>
            <a:endParaRPr b="1" sz="7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oronavirus 06">
      <a:dk1>
        <a:srgbClr val="999999"/>
      </a:dk1>
      <a:lt1>
        <a:srgbClr val="FFFFFF"/>
      </a:lt1>
      <a:dk2>
        <a:srgbClr val="494949"/>
      </a:dk2>
      <a:lt2>
        <a:srgbClr val="FFFFFF"/>
      </a:lt2>
      <a:accent1>
        <a:srgbClr val="792BED"/>
      </a:accent1>
      <a:accent2>
        <a:srgbClr val="C9A9F8"/>
      </a:accent2>
      <a:accent3>
        <a:srgbClr val="F8913A"/>
      </a:accent3>
      <a:accent4>
        <a:srgbClr val="F34F2A"/>
      </a:accent4>
      <a:accent5>
        <a:srgbClr val="B0B1AE"/>
      </a:accent5>
      <a:accent6>
        <a:srgbClr val="B0B1AE"/>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cp:coreProperties>
</file>